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3" name="Sanduni Thrimavithana"/>
  <p:cmAuthor clrIdx="1" id="1" initials="" lastIdx="1" name="Harith Iduwa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8B4C66-3038-46D9-A3C3-5C1FE40EE9AF}">
  <a:tblStyle styleId="{608B4C66-3038-46D9-A3C3-5C1FE40EE9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FA2987-E0A4-456D-A200-783C74AEBC84}"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26T08:08:37.538">
    <p:pos x="331" y="264"/>
    <p:text>outline of the presentation</p:text>
  </p:cm>
  <p:cm authorId="1" idx="1" dt="2021-07-26T07:49:36.158">
    <p:pos x="331" y="264"/>
    <p:text>@sst@ucsc.cmb.ac.lk madam what do you mean by outline of the presentation</p:text>
  </p:cm>
  <p:cm authorId="0" idx="2" dt="2021-07-26T08:08:37.538">
    <p:pos x="331" y="264"/>
    <p:text>Change the heading as Outline of the presentation</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1-07-26T08:39:18.005">
    <p:pos x="1235" y="757"/>
    <p:text>Is this what we have included in the proposal under operational feasibility?</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1-07-26T08:39:58.387">
    <p:pos x="760" y="1091"/>
    <p:text>Image is not clear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7-26T07:48:45.326">
    <p:pos x="1043" y="256"/>
    <p:text>If you are using upper case for headings it should be consistent in every slide. Change accordingly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7-26T08:12:01.154">
    <p:pos x="1935" y="286"/>
    <p:text>Headings should be consistent. If it is Bolded in one slide, it should be the same in all slides</p:text>
  </p:cm>
  <p:cm authorId="0" idx="5" dt="2021-07-26T08:13:38.119">
    <p:pos x="820" y="908"/>
    <p:text>Re write this. It is not clear. Also check for grammar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7-26T08:18:51.118">
    <p:pos x="0" y="0"/>
    <p:text>This slide seems a little empty. Changing the font size won't be ok since it will not match with the previous slide. So better if you can think of something to avoid that.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07-26T08:26:57.067">
    <p:pos x="2387" y="58"/>
    <p:text>When presenting zoom this and present</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07-26T08:27:26.744">
    <p:pos x="2764" y="102"/>
    <p:text>Why two slides for use case?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1-07-26T08:27:51.418">
    <p:pos x="1936" y="1020"/>
    <p:text>what do you mean?</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1-07-26T08:30:17.818">
    <p:pos x="1190" y="1202"/>
    <p:text>24 hours of the day, everyday.</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1-07-26T08:37:15.784">
    <p:pos x="479" y="714"/>
    <p:text>Check for grammar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2d35cf86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2d35cf86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e6287a7f81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e6287a7f81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6287a7f81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6287a7f81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e6287a7f81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e6287a7f81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e6287a7f81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e6287a7f81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e6287a7f81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e6287a7f81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e6287a7f8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e6287a7f8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e6287a7f81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e6287a7f81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e6287a7f81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e6287a7f81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e6287a7f81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e6287a7f81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e6287a7f8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e6287a7f8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6287a7f81_3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6287a7f81_3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e6287a7f81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e6287a7f81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e6287a7f81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e6287a7f81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e6287a7f81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e6287a7f81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e6287a7f81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e6287a7f81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6287a7f8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6287a7f8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e6287a7f81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e6287a7f81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e6287a7f81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e6287a7f81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e6287a7f81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e6287a7f81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e6287a7f81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e6287a7f81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e6287a7f81_3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e6287a7f81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458adfd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458adfd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e6287a7f81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e6287a7f81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e6287a7f81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e6287a7f81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e6287a7f81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e6287a7f81_3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6287a7f81_3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e6287a7f81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e6287a7f81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e6287a7f81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e6287a7f81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e6287a7f81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e6287a7f81_3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e6287a7f81_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e6287a7f81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e6287a7f81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e6287a7f81_3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e6287a7f81_3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6287a7f81_3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6287a7f81_3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2d35cf86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2d35cf86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e6287a7f81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e6287a7f81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6287a7f81_3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e6287a7f81_3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e6287a7f81_3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e6287a7f81_3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6287a7f81_3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6287a7f81_3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e6287a7f81_3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e6287a7f81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2d35cf86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2d35cf86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60ebfac4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60ebfac4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458adfdf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458adfdf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60ebfac4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60ebfac4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458adfdf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458adfdf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2d35cf86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2d35cf8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2d35cf86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2d35cf8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458adfdf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458adfdf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2d35cf86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2d35cf86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458adfdf1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458adfdf1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458adfdf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458adfd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2d35cf86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2d35cf86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6287a7f81_3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6287a7f81_3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2d35cf86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2d35cf86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6287a7f81_3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6287a7f81_3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2d35cf86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2d35cf86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6287a7f81_3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6287a7f81_3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2d35cf8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2d35cf8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6287a7f81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6287a7f81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2d35cf86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2d35cf86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6287a7f81_3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6287a7f81_3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2d35cf86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2d35cf86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2d35cf86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2d35cf86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2d35cf86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2d35cf86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2d35cf86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2d35cf86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2d35cf86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2d35cf86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6287a7f81_1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6287a7f81_1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2d35cf86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2d35cf86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2d35cf86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2d35cf86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2d35cf86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2d35cf86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2d35cf86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2d35cf86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63fa118b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63fa118b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2d35cf86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2d35cf86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2d35cf86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2d35cf86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2d35cf86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2d35cf86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2d35cf86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e2d35cf86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2d35cf86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2d35cf86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2d35cf86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2d35cf86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e2d35cf86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e2d35cf86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2d35cf86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2d35cf86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2d35cf86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2d35cf86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6287a7f81_3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6287a7f81_3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2d35cf86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e2d35cf86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43eed9ed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e43eed9ed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e2d35cf86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e2d35cf86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e2d35cf86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e2d35cf86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2d35cf86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e2d35cf86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2d35cf86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e2d35cf86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2d35cf86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2d35cf86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e2d35cf86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e2d35cf86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2d35cf86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2d35cf86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2d35cf86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2d35cf86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e2d35cf86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e2d35cf86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e2d35cf86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e2d35cf86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6287a7f8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6287a7f8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e6287a7f8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e6287a7f8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6287a7f8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6287a7f8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e6287a7f8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e6287a7f8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6287a7f8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6287a7f8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e6287a7f8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e6287a7f8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6287a7f8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e6287a7f8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6287a7f8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6287a7f8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e6287a7f8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e6287a7f8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e6287a7f8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e6287a7f8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e6287a7f8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e6287a7f8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e6287a7f8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e6287a7f8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6287a7f8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6287a7f8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e6287a7f8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e6287a7f8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6287a7f8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e6287a7f8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e6287a7f8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e6287a7f8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e6287a7f8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e6287a7f8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e6287a7f8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e6287a7f8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6287a7f8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6287a7f8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e6287a7f8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e6287a7f8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e6287a7f8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e6287a7f8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e6287a7f8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e6287a7f8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e6287a7f8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e6287a7f8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e6287a7f8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e6287a7f8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e6287a7f8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e6287a7f8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e6287a7f8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e6287a7f8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e6287a7f8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e6287a7f8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6287a7f8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6287a7f8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6287a7f8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e6287a7f8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6287a7f81_3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6287a7f81_3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e6287a7f8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e6287a7f8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e6287a7f8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e6287a7f8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e6287a7f8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e6287a7f8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e6287a7f81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e6287a7f81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e6287a7f8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e6287a7f8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e6287a7f8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e6287a7f8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e6287a7f8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e6287a7f8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2d35cf86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2d35cf86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6287a7f8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6287a7f8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e6287a7f8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e6287a7f8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jpg"/><Relationship Id="rId5" Type="http://schemas.openxmlformats.org/officeDocument/2006/relationships/image" Target="../media/image7.jpg"/><Relationship Id="rId6" Type="http://schemas.openxmlformats.org/officeDocument/2006/relationships/image" Target="../media/image19.jpg"/><Relationship Id="rId7" Type="http://schemas.openxmlformats.org/officeDocument/2006/relationships/image" Target="../media/image9.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05.png"/><Relationship Id="rId4" Type="http://schemas.openxmlformats.org/officeDocument/2006/relationships/image" Target="../media/image102.png"/><Relationship Id="rId5" Type="http://schemas.openxmlformats.org/officeDocument/2006/relationships/image" Target="../media/image10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03.png"/><Relationship Id="rId4" Type="http://schemas.openxmlformats.org/officeDocument/2006/relationships/image" Target="../media/image11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6.png"/><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05.png"/><Relationship Id="rId4" Type="http://schemas.openxmlformats.org/officeDocument/2006/relationships/image" Target="../media/image102.png"/><Relationship Id="rId5" Type="http://schemas.openxmlformats.org/officeDocument/2006/relationships/image" Target="../media/image11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05.png"/><Relationship Id="rId4" Type="http://schemas.openxmlformats.org/officeDocument/2006/relationships/image" Target="../media/image102.png"/><Relationship Id="rId5" Type="http://schemas.openxmlformats.org/officeDocument/2006/relationships/image" Target="../media/image11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03.png"/><Relationship Id="rId4" Type="http://schemas.openxmlformats.org/officeDocument/2006/relationships/image" Target="../media/image11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96.png"/><Relationship Id="rId4" Type="http://schemas.openxmlformats.org/officeDocument/2006/relationships/image" Target="../media/image1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6.png"/><Relationship Id="rId4"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6.png"/><Relationship Id="rId4" Type="http://schemas.openxmlformats.org/officeDocument/2006/relationships/image" Target="../media/image12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4.png"/><Relationship Id="rId4" Type="http://schemas.openxmlformats.org/officeDocument/2006/relationships/image" Target="../media/image1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06.png"/><Relationship Id="rId4" Type="http://schemas.openxmlformats.org/officeDocument/2006/relationships/image" Target="../media/image11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4.png"/><Relationship Id="rId4" Type="http://schemas.openxmlformats.org/officeDocument/2006/relationships/image" Target="../media/image12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03.png"/><Relationship Id="rId4" Type="http://schemas.openxmlformats.org/officeDocument/2006/relationships/image" Target="../media/image13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02.png"/><Relationship Id="rId4" Type="http://schemas.openxmlformats.org/officeDocument/2006/relationships/image" Target="../media/image12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03.png"/><Relationship Id="rId4" Type="http://schemas.openxmlformats.org/officeDocument/2006/relationships/image" Target="../media/image13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4.png"/><Relationship Id="rId4" Type="http://schemas.openxmlformats.org/officeDocument/2006/relationships/image" Target="../media/image1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02.png"/><Relationship Id="rId4" Type="http://schemas.openxmlformats.org/officeDocument/2006/relationships/image" Target="../media/image12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04.png"/><Relationship Id="rId4" Type="http://schemas.openxmlformats.org/officeDocument/2006/relationships/image" Target="../media/image14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8.png"/><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96.png"/><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4.png"/><Relationship Id="rId4" Type="http://schemas.openxmlformats.org/officeDocument/2006/relationships/image" Target="../media/image14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03.png"/><Relationship Id="rId4" Type="http://schemas.openxmlformats.org/officeDocument/2006/relationships/image" Target="../media/image12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8.png"/><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96.png"/><Relationship Id="rId4" Type="http://schemas.openxmlformats.org/officeDocument/2006/relationships/image" Target="../media/image1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04.png"/><Relationship Id="rId4" Type="http://schemas.openxmlformats.org/officeDocument/2006/relationships/image" Target="../media/image12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png"/><Relationship Id="rId4" Type="http://schemas.openxmlformats.org/officeDocument/2006/relationships/image" Target="../media/image14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06.png"/><Relationship Id="rId4" Type="http://schemas.openxmlformats.org/officeDocument/2006/relationships/image" Target="../media/image13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96.png"/><Relationship Id="rId4" Type="http://schemas.openxmlformats.org/officeDocument/2006/relationships/image" Target="../media/image13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02.png"/><Relationship Id="rId4" Type="http://schemas.openxmlformats.org/officeDocument/2006/relationships/image" Target="../media/image13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04.png"/><Relationship Id="rId4" Type="http://schemas.openxmlformats.org/officeDocument/2006/relationships/image" Target="../media/image1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15.png"/><Relationship Id="rId5"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03.png"/><Relationship Id="rId4" Type="http://schemas.openxmlformats.org/officeDocument/2006/relationships/image" Target="../media/image14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04.png"/><Relationship Id="rId4" Type="http://schemas.openxmlformats.org/officeDocument/2006/relationships/image" Target="../media/image14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90.png"/><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06.png"/><Relationship Id="rId4" Type="http://schemas.openxmlformats.org/officeDocument/2006/relationships/image" Target="../media/image14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02.png"/><Relationship Id="rId4" Type="http://schemas.openxmlformats.org/officeDocument/2006/relationships/image" Target="../media/image1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6.xml"/><Relationship Id="rId4" Type="http://schemas.openxmlformats.org/officeDocument/2006/relationships/image" Target="../media/image22.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7.xml"/><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slide" Target="/ppt/slides/slide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24.png"/><Relationship Id="rId8"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8.xml"/><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9.xml"/><Relationship Id="rId4" Type="http://schemas.openxmlformats.org/officeDocument/2006/relationships/image" Target="../media/image13.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20.png"/><Relationship Id="rId10" Type="http://schemas.openxmlformats.org/officeDocument/2006/relationships/slide" Target="/ppt/slides/slide52.xml"/><Relationship Id="rId9" Type="http://schemas.openxmlformats.org/officeDocument/2006/relationships/slide" Target="/ppt/slides/slide46.xml"/><Relationship Id="rId5" Type="http://schemas.openxmlformats.org/officeDocument/2006/relationships/slide" Target="/ppt/slides/slide11.xml"/><Relationship Id="rId6" Type="http://schemas.openxmlformats.org/officeDocument/2006/relationships/slide" Target="/ppt/slides/slide11.xml"/><Relationship Id="rId7" Type="http://schemas.openxmlformats.org/officeDocument/2006/relationships/slide" Target="/ppt/slides/slide34.xml"/><Relationship Id="rId8" Type="http://schemas.openxmlformats.org/officeDocument/2006/relationships/slide" Target="/ppt/slides/slide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24.png"/><Relationship Id="rId5"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49.png"/><Relationship Id="rId5"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comments" Target="../comments/comment10.xml"/><Relationship Id="rId4" Type="http://schemas.openxmlformats.org/officeDocument/2006/relationships/image" Target="../media/image47.png"/><Relationship Id="rId5" Type="http://schemas.openxmlformats.org/officeDocument/2006/relationships/image" Target="../media/image54.png"/><Relationship Id="rId6" Type="http://schemas.openxmlformats.org/officeDocument/2006/relationships/image" Target="../media/image69.png"/><Relationship Id="rId7"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comments" Target="../comments/comment11.xml"/><Relationship Id="rId4" Type="http://schemas.openxmlformats.org/officeDocument/2006/relationships/image" Target="../media/image57.png"/><Relationship Id="rId5" Type="http://schemas.openxmlformats.org/officeDocument/2006/relationships/hyperlink" Target="https://www.namecheap.com/domains/" TargetMode="External"/><Relationship Id="rId6" Type="http://schemas.openxmlformats.org/officeDocument/2006/relationships/image" Target="../media/image62.png"/><Relationship Id="rId7" Type="http://schemas.openxmlformats.org/officeDocument/2006/relationships/hyperlink" Target="https://www.namecheap.com/domains/registration/gtld/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hyperlink" Target="https://www.namecheap.com/hosting/shared/" TargetMode="External"/><Relationship Id="rId5"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hyperlink" Target="https://www.payhere.lk/fees" TargetMode="External"/><Relationship Id="rId5"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65.png"/><Relationship Id="rId5" Type="http://schemas.openxmlformats.org/officeDocument/2006/relationships/image" Target="../media/image71.png"/><Relationship Id="rId6"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6.png"/><Relationship Id="rId4" Type="http://schemas.openxmlformats.org/officeDocument/2006/relationships/image" Target="../media/image7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8.png"/><Relationship Id="rId4" Type="http://schemas.openxmlformats.org/officeDocument/2006/relationships/image" Target="../media/image73.png"/><Relationship Id="rId5"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7.png"/><Relationship Id="rId4" Type="http://schemas.openxmlformats.org/officeDocument/2006/relationships/image" Target="../media/image8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76.png"/><Relationship Id="rId7" Type="http://schemas.openxmlformats.org/officeDocument/2006/relationships/image" Target="../media/image100.png"/><Relationship Id="rId8"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4.png"/><Relationship Id="rId4" Type="http://schemas.openxmlformats.org/officeDocument/2006/relationships/image" Target="../media/image99.jpg"/><Relationship Id="rId5"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9.png"/><Relationship Id="rId4" Type="http://schemas.openxmlformats.org/officeDocument/2006/relationships/image" Target="../media/image79.png"/><Relationship Id="rId5" Type="http://schemas.openxmlformats.org/officeDocument/2006/relationships/image" Target="../media/image76.png"/><Relationship Id="rId6" Type="http://schemas.openxmlformats.org/officeDocument/2006/relationships/image" Target="../media/image100.png"/><Relationship Id="rId7"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hyperlink" Target="https://zoom.us/" TargetMode="External"/><Relationship Id="rId5" Type="http://schemas.openxmlformats.org/officeDocument/2006/relationships/image" Target="../media/image86.png"/><Relationship Id="rId6" Type="http://schemas.openxmlformats.org/officeDocument/2006/relationships/hyperlink" Target="https://www.payhere.lk/" TargetMode="External"/><Relationship Id="rId7"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 Id="rId4" Type="http://schemas.openxmlformats.org/officeDocument/2006/relationships/image" Target="../media/image94.png"/><Relationship Id="rId5" Type="http://schemas.openxmlformats.org/officeDocument/2006/relationships/hyperlink" Target="https://github.com/" TargetMode="External"/><Relationship Id="rId6"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slide" Target="/ppt/slides/slide2.xml"/><Relationship Id="rId4" Type="http://schemas.openxmlformats.org/officeDocument/2006/relationships/image" Target="../media/image96.png"/><Relationship Id="rId5"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3.png"/><Relationship Id="rId4" Type="http://schemas.openxmlformats.org/officeDocument/2006/relationships/hyperlink" Target="https://docs.google.com/presentation/d/10HByNpm7g9LfSm7T5ieMEZicO0LK7TFoCTjD3pvVp9U/edit?usp=sharing" TargetMode="External"/><Relationship Id="rId9" Type="http://schemas.openxmlformats.org/officeDocument/2006/relationships/image" Target="../media/image91.png"/><Relationship Id="rId5" Type="http://schemas.openxmlformats.org/officeDocument/2006/relationships/hyperlink" Target="https://docs.google.com/presentation/d/18jPbRgdwzZt2ef6STrcSBmBLbBN9TR1DbCUhWVLrUkg/edit?usp=sharing" TargetMode="External"/><Relationship Id="rId6" Type="http://schemas.openxmlformats.org/officeDocument/2006/relationships/hyperlink" Target="https://docs.google.com/presentation/d/10HByNpm7g9LfSm7T5ieMEZicO0LK7TFoCTjD3pvVp9U/edit?usp=sharing" TargetMode="External"/><Relationship Id="rId7" Type="http://schemas.openxmlformats.org/officeDocument/2006/relationships/image" Target="../media/image98.png"/><Relationship Id="rId8" Type="http://schemas.openxmlformats.org/officeDocument/2006/relationships/hyperlink" Target="https://docs.google.com/presentation/d/18jPbRgdwzZt2ef6STrcSBmBLbBN9TR1DbCUhWVLrUkg/edit?usp=shar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5.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5.pn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0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0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4.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04.png"/><Relationship Id="rId4" Type="http://schemas.openxmlformats.org/officeDocument/2006/relationships/hyperlink" Target="https://docs.google.com/presentation/d/18jPbRgdwzZt2ef6STrcSBmBLbBN9TR1DbCUhWVLrUkg/edit?usp=sharing" TargetMode="External"/><Relationship Id="rId5" Type="http://schemas.openxmlformats.org/officeDocument/2006/relationships/hyperlink" Target="https://docs.google.com/presentation/d/18jPbRgdwzZt2ef6STrcSBmBLbBN9TR1DbCUhWVLrUkg/edit?usp=sharin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8.png"/><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8.png"/><Relationship Id="rId4" Type="http://schemas.openxmlformats.org/officeDocument/2006/relationships/image" Target="../media/image11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117" l="572" r="749" t="0"/>
          <a:stretch/>
        </p:blipFill>
        <p:spPr>
          <a:xfrm>
            <a:off x="107950" y="115150"/>
            <a:ext cx="8911502" cy="4978201"/>
          </a:xfrm>
          <a:prstGeom prst="rect">
            <a:avLst/>
          </a:prstGeom>
          <a:noFill/>
          <a:ln>
            <a:noFill/>
          </a:ln>
        </p:spPr>
      </p:pic>
      <p:sp>
        <p:nvSpPr>
          <p:cNvPr id="55" name="Google Shape;55;p13"/>
          <p:cNvSpPr txBox="1"/>
          <p:nvPr>
            <p:ph type="ctrTitle"/>
          </p:nvPr>
        </p:nvSpPr>
        <p:spPr>
          <a:xfrm>
            <a:off x="4521875" y="1873275"/>
            <a:ext cx="4917000" cy="87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Poppins"/>
                <a:ea typeface="Poppins"/>
                <a:cs typeface="Poppins"/>
                <a:sym typeface="Poppins"/>
              </a:rPr>
              <a:t>Wadak.com</a:t>
            </a:r>
            <a:endParaRPr b="1">
              <a:latin typeface="Poppins"/>
              <a:ea typeface="Poppins"/>
              <a:cs typeface="Poppins"/>
              <a:sym typeface="Poppins"/>
            </a:endParaRPr>
          </a:p>
        </p:txBody>
      </p:sp>
      <p:sp>
        <p:nvSpPr>
          <p:cNvPr id="56" name="Google Shape;56;p13"/>
          <p:cNvSpPr txBox="1"/>
          <p:nvPr>
            <p:ph idx="1" type="subTitle"/>
          </p:nvPr>
        </p:nvSpPr>
        <p:spPr>
          <a:xfrm>
            <a:off x="5069200" y="2608300"/>
            <a:ext cx="4017300" cy="792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sz="1600">
                <a:latin typeface="Poppins"/>
                <a:ea typeface="Poppins"/>
                <a:cs typeface="Poppins"/>
                <a:sym typeface="Poppins"/>
              </a:rPr>
              <a:t>2nd year group project</a:t>
            </a:r>
            <a:endParaRPr b="1" sz="1600">
              <a:latin typeface="Poppins"/>
              <a:ea typeface="Poppins"/>
              <a:cs typeface="Poppins"/>
              <a:sym typeface="Poppins"/>
            </a:endParaRPr>
          </a:p>
          <a:p>
            <a:pPr indent="0" lvl="0" marL="0" rtl="0" algn="ctr">
              <a:lnSpc>
                <a:spcPct val="115000"/>
              </a:lnSpc>
              <a:spcBef>
                <a:spcPts val="0"/>
              </a:spcBef>
              <a:spcAft>
                <a:spcPts val="0"/>
              </a:spcAft>
              <a:buNone/>
            </a:pPr>
            <a:r>
              <a:rPr b="1" lang="en" sz="1400">
                <a:latin typeface="Poppins"/>
                <a:ea typeface="Poppins"/>
                <a:cs typeface="Poppins"/>
                <a:sym typeface="Poppins"/>
              </a:rPr>
              <a:t>SCS2202</a:t>
            </a:r>
            <a:endParaRPr b="1" sz="1400">
              <a:latin typeface="Poppins"/>
              <a:ea typeface="Poppins"/>
              <a:cs typeface="Poppins"/>
              <a:sym typeface="Poppins"/>
            </a:endParaRPr>
          </a:p>
        </p:txBody>
      </p:sp>
      <p:sp>
        <p:nvSpPr>
          <p:cNvPr id="57" name="Google Shape;57;p13"/>
          <p:cNvSpPr txBox="1"/>
          <p:nvPr/>
        </p:nvSpPr>
        <p:spPr>
          <a:xfrm>
            <a:off x="5551150" y="3606175"/>
            <a:ext cx="398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a:ea typeface="Poppins"/>
                <a:cs typeface="Poppins"/>
                <a:sym typeface="Poppins"/>
              </a:rPr>
              <a:t>Supervisor : 	Ms. S. Thrimahavithana</a:t>
            </a:r>
            <a:endParaRPr sz="1200">
              <a:latin typeface="Poppins"/>
              <a:ea typeface="Poppins"/>
              <a:cs typeface="Poppins"/>
              <a:sym typeface="Poppins"/>
            </a:endParaRPr>
          </a:p>
          <a:p>
            <a:pPr indent="0" lvl="0" marL="0" rtl="0" algn="l">
              <a:spcBef>
                <a:spcPts val="0"/>
              </a:spcBef>
              <a:spcAft>
                <a:spcPts val="0"/>
              </a:spcAft>
              <a:buNone/>
            </a:pPr>
            <a:r>
              <a:rPr lang="en" sz="1200">
                <a:latin typeface="Poppins"/>
                <a:ea typeface="Poppins"/>
                <a:cs typeface="Poppins"/>
                <a:sym typeface="Poppins"/>
              </a:rPr>
              <a:t>Co-supervisor:	Mr. Akila Gamage</a:t>
            </a:r>
            <a:endParaRPr sz="120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6" name="Google Shape;15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2"/>
          <p:cNvPicPr preferRelativeResize="0"/>
          <p:nvPr/>
        </p:nvPicPr>
        <p:blipFill>
          <a:blip r:embed="rId3">
            <a:alphaModFix/>
          </a:blip>
          <a:stretch>
            <a:fillRect/>
          </a:stretch>
        </p:blipFill>
        <p:spPr>
          <a:xfrm>
            <a:off x="0" y="6697"/>
            <a:ext cx="9144003" cy="5130107"/>
          </a:xfrm>
          <a:prstGeom prst="rect">
            <a:avLst/>
          </a:prstGeom>
          <a:noFill/>
          <a:ln>
            <a:noFill/>
          </a:ln>
        </p:spPr>
      </p:pic>
      <p:sp>
        <p:nvSpPr>
          <p:cNvPr id="158" name="Google Shape;158;p22"/>
          <p:cNvSpPr txBox="1"/>
          <p:nvPr/>
        </p:nvSpPr>
        <p:spPr>
          <a:xfrm>
            <a:off x="3074250" y="319625"/>
            <a:ext cx="2995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Poppins"/>
                <a:ea typeface="Poppins"/>
                <a:cs typeface="Poppins"/>
                <a:sym typeface="Poppins"/>
              </a:rPr>
              <a:t>User Identification</a:t>
            </a:r>
            <a:endParaRPr b="1" sz="2300">
              <a:latin typeface="Poppins"/>
              <a:ea typeface="Poppins"/>
              <a:cs typeface="Poppins"/>
              <a:sym typeface="Poppins"/>
            </a:endParaRPr>
          </a:p>
        </p:txBody>
      </p:sp>
      <p:sp>
        <p:nvSpPr>
          <p:cNvPr id="159" name="Google Shape;159;p22"/>
          <p:cNvSpPr txBox="1"/>
          <p:nvPr/>
        </p:nvSpPr>
        <p:spPr>
          <a:xfrm>
            <a:off x="1081325" y="3030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Admin </a:t>
            </a:r>
            <a:endParaRPr/>
          </a:p>
        </p:txBody>
      </p:sp>
      <p:sp>
        <p:nvSpPr>
          <p:cNvPr id="160" name="Google Shape;160;p22"/>
          <p:cNvSpPr txBox="1"/>
          <p:nvPr/>
        </p:nvSpPr>
        <p:spPr>
          <a:xfrm>
            <a:off x="2856213" y="3030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Co-Admin</a:t>
            </a:r>
            <a:endParaRPr/>
          </a:p>
        </p:txBody>
      </p:sp>
      <p:sp>
        <p:nvSpPr>
          <p:cNvPr id="161" name="Google Shape;161;p22"/>
          <p:cNvSpPr txBox="1"/>
          <p:nvPr/>
        </p:nvSpPr>
        <p:spPr>
          <a:xfrm>
            <a:off x="4699650" y="3030925"/>
            <a:ext cx="12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Hire Person  </a:t>
            </a:r>
            <a:endParaRPr/>
          </a:p>
        </p:txBody>
      </p:sp>
      <p:sp>
        <p:nvSpPr>
          <p:cNvPr id="162" name="Google Shape;162;p22"/>
          <p:cNvSpPr txBox="1"/>
          <p:nvPr/>
        </p:nvSpPr>
        <p:spPr>
          <a:xfrm>
            <a:off x="6459925" y="3030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Service Provider</a:t>
            </a:r>
            <a:endParaRPr/>
          </a:p>
        </p:txBody>
      </p:sp>
      <p:pic>
        <p:nvPicPr>
          <p:cNvPr id="163" name="Google Shape;163;p22"/>
          <p:cNvPicPr preferRelativeResize="0"/>
          <p:nvPr/>
        </p:nvPicPr>
        <p:blipFill>
          <a:blip r:embed="rId4">
            <a:alphaModFix/>
          </a:blip>
          <a:stretch>
            <a:fillRect/>
          </a:stretch>
        </p:blipFill>
        <p:spPr>
          <a:xfrm>
            <a:off x="652725" y="1508600"/>
            <a:ext cx="1599775" cy="1599775"/>
          </a:xfrm>
          <a:prstGeom prst="rect">
            <a:avLst/>
          </a:prstGeom>
          <a:noFill/>
          <a:ln>
            <a:noFill/>
          </a:ln>
        </p:spPr>
      </p:pic>
      <p:pic>
        <p:nvPicPr>
          <p:cNvPr id="164" name="Google Shape;164;p22"/>
          <p:cNvPicPr preferRelativeResize="0"/>
          <p:nvPr/>
        </p:nvPicPr>
        <p:blipFill>
          <a:blip r:embed="rId5">
            <a:alphaModFix/>
          </a:blip>
          <a:stretch>
            <a:fillRect/>
          </a:stretch>
        </p:blipFill>
        <p:spPr>
          <a:xfrm>
            <a:off x="6647725" y="1710975"/>
            <a:ext cx="1275825" cy="1275825"/>
          </a:xfrm>
          <a:prstGeom prst="rect">
            <a:avLst/>
          </a:prstGeom>
          <a:noFill/>
          <a:ln>
            <a:noFill/>
          </a:ln>
        </p:spPr>
      </p:pic>
      <p:pic>
        <p:nvPicPr>
          <p:cNvPr id="165" name="Google Shape;165;p22"/>
          <p:cNvPicPr preferRelativeResize="0"/>
          <p:nvPr/>
        </p:nvPicPr>
        <p:blipFill>
          <a:blip r:embed="rId6">
            <a:alphaModFix/>
          </a:blip>
          <a:stretch>
            <a:fillRect/>
          </a:stretch>
        </p:blipFill>
        <p:spPr>
          <a:xfrm>
            <a:off x="2549575" y="1837073"/>
            <a:ext cx="1686948" cy="1124374"/>
          </a:xfrm>
          <a:prstGeom prst="rect">
            <a:avLst/>
          </a:prstGeom>
          <a:noFill/>
          <a:ln>
            <a:noFill/>
          </a:ln>
        </p:spPr>
      </p:pic>
      <p:pic>
        <p:nvPicPr>
          <p:cNvPr id="166" name="Google Shape;166;p22"/>
          <p:cNvPicPr preferRelativeResize="0"/>
          <p:nvPr/>
        </p:nvPicPr>
        <p:blipFill>
          <a:blip r:embed="rId7">
            <a:alphaModFix/>
          </a:blip>
          <a:stretch>
            <a:fillRect/>
          </a:stretch>
        </p:blipFill>
        <p:spPr>
          <a:xfrm>
            <a:off x="4745972" y="1802475"/>
            <a:ext cx="1193574" cy="1193574"/>
          </a:xfrm>
          <a:prstGeom prst="rect">
            <a:avLst/>
          </a:prstGeom>
          <a:noFill/>
          <a:ln>
            <a:noFill/>
          </a:ln>
        </p:spPr>
      </p:pic>
      <p:sp>
        <p:nvSpPr>
          <p:cNvPr id="167" name="Google Shape;16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1" name="Google Shape;1111;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2" name="Google Shape;1112;p112"/>
          <p:cNvPicPr preferRelativeResize="0"/>
          <p:nvPr/>
        </p:nvPicPr>
        <p:blipFill>
          <a:blip r:embed="rId3">
            <a:alphaModFix/>
          </a:blip>
          <a:stretch>
            <a:fillRect/>
          </a:stretch>
        </p:blipFill>
        <p:spPr>
          <a:xfrm>
            <a:off x="43243" y="0"/>
            <a:ext cx="9057516" cy="5143501"/>
          </a:xfrm>
          <a:prstGeom prst="rect">
            <a:avLst/>
          </a:prstGeom>
          <a:noFill/>
          <a:ln>
            <a:noFill/>
          </a:ln>
        </p:spPr>
      </p:pic>
      <p:pic>
        <p:nvPicPr>
          <p:cNvPr id="1113" name="Google Shape;1113;p112"/>
          <p:cNvPicPr preferRelativeResize="0"/>
          <p:nvPr/>
        </p:nvPicPr>
        <p:blipFill>
          <a:blip r:embed="rId4">
            <a:alphaModFix/>
          </a:blip>
          <a:stretch>
            <a:fillRect/>
          </a:stretch>
        </p:blipFill>
        <p:spPr>
          <a:xfrm>
            <a:off x="0" y="4465"/>
            <a:ext cx="9144003" cy="5134572"/>
          </a:xfrm>
          <a:prstGeom prst="rect">
            <a:avLst/>
          </a:prstGeom>
          <a:noFill/>
          <a:ln>
            <a:noFill/>
          </a:ln>
        </p:spPr>
      </p:pic>
      <p:pic>
        <p:nvPicPr>
          <p:cNvPr id="1114" name="Google Shape;1114;p112"/>
          <p:cNvPicPr preferRelativeResize="0"/>
          <p:nvPr/>
        </p:nvPicPr>
        <p:blipFill>
          <a:blip r:embed="rId5">
            <a:alphaModFix/>
          </a:blip>
          <a:stretch>
            <a:fillRect/>
          </a:stretch>
        </p:blipFill>
        <p:spPr>
          <a:xfrm>
            <a:off x="1861250" y="330200"/>
            <a:ext cx="5751699" cy="4641850"/>
          </a:xfrm>
          <a:prstGeom prst="rect">
            <a:avLst/>
          </a:prstGeom>
          <a:noFill/>
          <a:ln>
            <a:noFill/>
          </a:ln>
        </p:spPr>
      </p:pic>
      <p:sp>
        <p:nvSpPr>
          <p:cNvPr id="1115" name="Google Shape;1115;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1" name="Google Shape;1121;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2" name="Google Shape;1122;p113"/>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123" name="Google Shape;1123;p113"/>
          <p:cNvPicPr preferRelativeResize="0"/>
          <p:nvPr/>
        </p:nvPicPr>
        <p:blipFill>
          <a:blip r:embed="rId4">
            <a:alphaModFix/>
          </a:blip>
          <a:stretch>
            <a:fillRect/>
          </a:stretch>
        </p:blipFill>
        <p:spPr>
          <a:xfrm>
            <a:off x="1618975" y="228600"/>
            <a:ext cx="5474250" cy="4705351"/>
          </a:xfrm>
          <a:prstGeom prst="rect">
            <a:avLst/>
          </a:prstGeom>
          <a:noFill/>
          <a:ln>
            <a:noFill/>
          </a:ln>
        </p:spPr>
      </p:pic>
      <p:sp>
        <p:nvSpPr>
          <p:cNvPr id="1124" name="Google Shape;1124;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0" name="Google Shape;1130;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1" name="Google Shape;1131;p114"/>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132" name="Google Shape;1132;p114"/>
          <p:cNvPicPr preferRelativeResize="0"/>
          <p:nvPr/>
        </p:nvPicPr>
        <p:blipFill>
          <a:blip r:embed="rId4">
            <a:alphaModFix/>
          </a:blip>
          <a:stretch>
            <a:fillRect/>
          </a:stretch>
        </p:blipFill>
        <p:spPr>
          <a:xfrm>
            <a:off x="2169175" y="254000"/>
            <a:ext cx="4272250" cy="4642375"/>
          </a:xfrm>
          <a:prstGeom prst="rect">
            <a:avLst/>
          </a:prstGeom>
          <a:noFill/>
          <a:ln>
            <a:noFill/>
          </a:ln>
        </p:spPr>
      </p:pic>
      <p:sp>
        <p:nvSpPr>
          <p:cNvPr id="1133" name="Google Shape;1133;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9" name="Google Shape;1139;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0" name="Google Shape;1140;p115"/>
          <p:cNvPicPr preferRelativeResize="0"/>
          <p:nvPr/>
        </p:nvPicPr>
        <p:blipFill>
          <a:blip r:embed="rId3">
            <a:alphaModFix/>
          </a:blip>
          <a:stretch>
            <a:fillRect/>
          </a:stretch>
        </p:blipFill>
        <p:spPr>
          <a:xfrm>
            <a:off x="43243" y="0"/>
            <a:ext cx="9057516" cy="5143501"/>
          </a:xfrm>
          <a:prstGeom prst="rect">
            <a:avLst/>
          </a:prstGeom>
          <a:noFill/>
          <a:ln>
            <a:noFill/>
          </a:ln>
        </p:spPr>
      </p:pic>
      <p:pic>
        <p:nvPicPr>
          <p:cNvPr id="1141" name="Google Shape;1141;p115"/>
          <p:cNvPicPr preferRelativeResize="0"/>
          <p:nvPr/>
        </p:nvPicPr>
        <p:blipFill>
          <a:blip r:embed="rId4">
            <a:alphaModFix/>
          </a:blip>
          <a:stretch>
            <a:fillRect/>
          </a:stretch>
        </p:blipFill>
        <p:spPr>
          <a:xfrm>
            <a:off x="0" y="4465"/>
            <a:ext cx="9144003" cy="5134572"/>
          </a:xfrm>
          <a:prstGeom prst="rect">
            <a:avLst/>
          </a:prstGeom>
          <a:noFill/>
          <a:ln>
            <a:noFill/>
          </a:ln>
        </p:spPr>
      </p:pic>
      <p:pic>
        <p:nvPicPr>
          <p:cNvPr id="1142" name="Google Shape;1142;p115"/>
          <p:cNvPicPr preferRelativeResize="0"/>
          <p:nvPr/>
        </p:nvPicPr>
        <p:blipFill>
          <a:blip r:embed="rId5">
            <a:alphaModFix/>
          </a:blip>
          <a:stretch>
            <a:fillRect/>
          </a:stretch>
        </p:blipFill>
        <p:spPr>
          <a:xfrm>
            <a:off x="2753100" y="127000"/>
            <a:ext cx="4247400" cy="4883151"/>
          </a:xfrm>
          <a:prstGeom prst="rect">
            <a:avLst/>
          </a:prstGeom>
          <a:noFill/>
          <a:ln>
            <a:noFill/>
          </a:ln>
        </p:spPr>
      </p:pic>
      <p:sp>
        <p:nvSpPr>
          <p:cNvPr id="1143" name="Google Shape;1143;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9" name="Google Shape;1149;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0" name="Google Shape;1150;p116"/>
          <p:cNvPicPr preferRelativeResize="0"/>
          <p:nvPr/>
        </p:nvPicPr>
        <p:blipFill>
          <a:blip r:embed="rId3">
            <a:alphaModFix/>
          </a:blip>
          <a:stretch>
            <a:fillRect/>
          </a:stretch>
        </p:blipFill>
        <p:spPr>
          <a:xfrm>
            <a:off x="43243" y="0"/>
            <a:ext cx="9057516" cy="5143501"/>
          </a:xfrm>
          <a:prstGeom prst="rect">
            <a:avLst/>
          </a:prstGeom>
          <a:noFill/>
          <a:ln>
            <a:noFill/>
          </a:ln>
        </p:spPr>
      </p:pic>
      <p:pic>
        <p:nvPicPr>
          <p:cNvPr id="1151" name="Google Shape;1151;p116"/>
          <p:cNvPicPr preferRelativeResize="0"/>
          <p:nvPr/>
        </p:nvPicPr>
        <p:blipFill>
          <a:blip r:embed="rId4">
            <a:alphaModFix/>
          </a:blip>
          <a:stretch>
            <a:fillRect/>
          </a:stretch>
        </p:blipFill>
        <p:spPr>
          <a:xfrm>
            <a:off x="0" y="4465"/>
            <a:ext cx="9144003" cy="5134572"/>
          </a:xfrm>
          <a:prstGeom prst="rect">
            <a:avLst/>
          </a:prstGeom>
          <a:noFill/>
          <a:ln>
            <a:noFill/>
          </a:ln>
        </p:spPr>
      </p:pic>
      <p:pic>
        <p:nvPicPr>
          <p:cNvPr id="1152" name="Google Shape;1152;p116"/>
          <p:cNvPicPr preferRelativeResize="0"/>
          <p:nvPr/>
        </p:nvPicPr>
        <p:blipFill>
          <a:blip r:embed="rId5">
            <a:alphaModFix/>
          </a:blip>
          <a:stretch>
            <a:fillRect/>
          </a:stretch>
        </p:blipFill>
        <p:spPr>
          <a:xfrm>
            <a:off x="1754375" y="173350"/>
            <a:ext cx="4339851" cy="4796801"/>
          </a:xfrm>
          <a:prstGeom prst="rect">
            <a:avLst/>
          </a:prstGeom>
          <a:noFill/>
          <a:ln>
            <a:noFill/>
          </a:ln>
        </p:spPr>
      </p:pic>
      <p:sp>
        <p:nvSpPr>
          <p:cNvPr id="1153" name="Google Shape;1153;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9" name="Google Shape;1159;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0" name="Google Shape;1160;p117"/>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161" name="Google Shape;1161;p117"/>
          <p:cNvPicPr preferRelativeResize="0"/>
          <p:nvPr/>
        </p:nvPicPr>
        <p:blipFill>
          <a:blip r:embed="rId4">
            <a:alphaModFix/>
          </a:blip>
          <a:stretch>
            <a:fillRect/>
          </a:stretch>
        </p:blipFill>
        <p:spPr>
          <a:xfrm>
            <a:off x="2250300" y="149225"/>
            <a:ext cx="4236999" cy="4765675"/>
          </a:xfrm>
          <a:prstGeom prst="rect">
            <a:avLst/>
          </a:prstGeom>
          <a:noFill/>
          <a:ln>
            <a:noFill/>
          </a:ln>
        </p:spPr>
      </p:pic>
      <p:sp>
        <p:nvSpPr>
          <p:cNvPr id="1162" name="Google Shape;1162;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68" name="Google Shape;1168;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9" name="Google Shape;1169;p118"/>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170" name="Google Shape;1170;p118"/>
          <p:cNvPicPr preferRelativeResize="0"/>
          <p:nvPr/>
        </p:nvPicPr>
        <p:blipFill>
          <a:blip r:embed="rId4">
            <a:alphaModFix/>
          </a:blip>
          <a:stretch>
            <a:fillRect/>
          </a:stretch>
        </p:blipFill>
        <p:spPr>
          <a:xfrm>
            <a:off x="2558825" y="150325"/>
            <a:ext cx="3410174" cy="4745525"/>
          </a:xfrm>
          <a:prstGeom prst="rect">
            <a:avLst/>
          </a:prstGeom>
          <a:noFill/>
          <a:ln>
            <a:noFill/>
          </a:ln>
        </p:spPr>
      </p:pic>
      <p:sp>
        <p:nvSpPr>
          <p:cNvPr id="1171" name="Google Shape;1171;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7" name="Google Shape;1177;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8" name="Google Shape;1178;p119"/>
          <p:cNvPicPr preferRelativeResize="0"/>
          <p:nvPr/>
        </p:nvPicPr>
        <p:blipFill rotWithShape="1">
          <a:blip r:embed="rId3">
            <a:alphaModFix/>
          </a:blip>
          <a:srcRect b="0" l="0" r="0" t="4997"/>
          <a:stretch/>
        </p:blipFill>
        <p:spPr>
          <a:xfrm rot="-5400000">
            <a:off x="1257200" y="-2986724"/>
            <a:ext cx="6715525" cy="9266325"/>
          </a:xfrm>
          <a:prstGeom prst="rect">
            <a:avLst/>
          </a:prstGeom>
          <a:noFill/>
          <a:ln>
            <a:noFill/>
          </a:ln>
        </p:spPr>
      </p:pic>
      <p:pic>
        <p:nvPicPr>
          <p:cNvPr id="1179" name="Google Shape;1179;p119"/>
          <p:cNvPicPr preferRelativeResize="0"/>
          <p:nvPr/>
        </p:nvPicPr>
        <p:blipFill>
          <a:blip r:embed="rId4">
            <a:alphaModFix/>
          </a:blip>
          <a:stretch>
            <a:fillRect/>
          </a:stretch>
        </p:blipFill>
        <p:spPr>
          <a:xfrm>
            <a:off x="2191305" y="-425450"/>
            <a:ext cx="4847316" cy="5143500"/>
          </a:xfrm>
          <a:prstGeom prst="rect">
            <a:avLst/>
          </a:prstGeom>
          <a:noFill/>
          <a:ln>
            <a:noFill/>
          </a:ln>
        </p:spPr>
      </p:pic>
      <p:sp>
        <p:nvSpPr>
          <p:cNvPr id="1180" name="Google Shape;1180;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6" name="Google Shape;1186;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7" name="Google Shape;1187;p120"/>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188" name="Google Shape;1188;p120"/>
          <p:cNvPicPr preferRelativeResize="0"/>
          <p:nvPr/>
        </p:nvPicPr>
        <p:blipFill>
          <a:blip r:embed="rId4">
            <a:alphaModFix/>
          </a:blip>
          <a:stretch>
            <a:fillRect/>
          </a:stretch>
        </p:blipFill>
        <p:spPr>
          <a:xfrm>
            <a:off x="1818400" y="257175"/>
            <a:ext cx="4491199" cy="4629150"/>
          </a:xfrm>
          <a:prstGeom prst="rect">
            <a:avLst/>
          </a:prstGeom>
          <a:noFill/>
          <a:ln>
            <a:noFill/>
          </a:ln>
        </p:spPr>
      </p:pic>
      <p:sp>
        <p:nvSpPr>
          <p:cNvPr id="1189" name="Google Shape;1189;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5" name="Google Shape;1195;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6" name="Google Shape;1196;p121"/>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197" name="Google Shape;1197;p121"/>
          <p:cNvPicPr preferRelativeResize="0"/>
          <p:nvPr/>
        </p:nvPicPr>
        <p:blipFill>
          <a:blip r:embed="rId4">
            <a:alphaModFix/>
          </a:blip>
          <a:stretch>
            <a:fillRect/>
          </a:stretch>
        </p:blipFill>
        <p:spPr>
          <a:xfrm>
            <a:off x="2284575" y="11150"/>
            <a:ext cx="4284275" cy="5002174"/>
          </a:xfrm>
          <a:prstGeom prst="rect">
            <a:avLst/>
          </a:prstGeom>
          <a:noFill/>
          <a:ln>
            <a:noFill/>
          </a:ln>
        </p:spPr>
      </p:pic>
      <p:sp>
        <p:nvSpPr>
          <p:cNvPr id="1198" name="Google Shape;1198;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3"/>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175" name="Google Shape;175;p23"/>
          <p:cNvSpPr txBox="1"/>
          <p:nvPr/>
        </p:nvSpPr>
        <p:spPr>
          <a:xfrm>
            <a:off x="509625" y="1257475"/>
            <a:ext cx="6842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Poppins"/>
                <a:ea typeface="Poppins"/>
                <a:cs typeface="Poppins"/>
                <a:sym typeface="Poppins"/>
              </a:rPr>
              <a:t>Requirements </a:t>
            </a:r>
            <a:endParaRPr sz="4000">
              <a:solidFill>
                <a:schemeClr val="dk1"/>
              </a:solidFill>
              <a:latin typeface="Poppins"/>
              <a:ea typeface="Poppins"/>
              <a:cs typeface="Poppins"/>
              <a:sym typeface="Poppins"/>
            </a:endParaRPr>
          </a:p>
          <a:p>
            <a:pPr indent="0" lvl="0" marL="0" rtl="0" algn="l">
              <a:spcBef>
                <a:spcPts val="0"/>
              </a:spcBef>
              <a:spcAft>
                <a:spcPts val="0"/>
              </a:spcAft>
              <a:buNone/>
            </a:pPr>
            <a:r>
              <a:rPr lang="en" sz="4000">
                <a:solidFill>
                  <a:schemeClr val="dk1"/>
                </a:solidFill>
                <a:latin typeface="Poppins"/>
                <a:ea typeface="Poppins"/>
                <a:cs typeface="Poppins"/>
                <a:sym typeface="Poppins"/>
              </a:rPr>
              <a:t>Analysis...</a:t>
            </a:r>
            <a:endParaRPr sz="4000">
              <a:solidFill>
                <a:schemeClr val="dk1"/>
              </a:solidFill>
              <a:latin typeface="Poppins"/>
              <a:ea typeface="Poppins"/>
              <a:cs typeface="Poppins"/>
              <a:sym typeface="Poppins"/>
            </a:endParaRPr>
          </a:p>
        </p:txBody>
      </p:sp>
      <p:pic>
        <p:nvPicPr>
          <p:cNvPr id="176" name="Google Shape;176;p23"/>
          <p:cNvPicPr preferRelativeResize="0"/>
          <p:nvPr/>
        </p:nvPicPr>
        <p:blipFill>
          <a:blip r:embed="rId4">
            <a:alphaModFix/>
          </a:blip>
          <a:stretch>
            <a:fillRect/>
          </a:stretch>
        </p:blipFill>
        <p:spPr>
          <a:xfrm>
            <a:off x="4220301" y="681601"/>
            <a:ext cx="3856351" cy="3887275"/>
          </a:xfrm>
          <a:prstGeom prst="rect">
            <a:avLst/>
          </a:prstGeom>
          <a:noFill/>
          <a:ln>
            <a:noFill/>
          </a:ln>
        </p:spPr>
      </p:pic>
      <p:sp>
        <p:nvSpPr>
          <p:cNvPr id="177" name="Google Shape;17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4" name="Google Shape;1204;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5" name="Google Shape;1205;p122"/>
          <p:cNvPicPr preferRelativeResize="0"/>
          <p:nvPr/>
        </p:nvPicPr>
        <p:blipFill rotWithShape="1">
          <a:blip r:embed="rId3">
            <a:alphaModFix/>
          </a:blip>
          <a:srcRect b="0" l="0" r="0" t="4997"/>
          <a:stretch/>
        </p:blipFill>
        <p:spPr>
          <a:xfrm rot="-5400000">
            <a:off x="1257200" y="-2986724"/>
            <a:ext cx="6715525" cy="9266325"/>
          </a:xfrm>
          <a:prstGeom prst="rect">
            <a:avLst/>
          </a:prstGeom>
          <a:noFill/>
          <a:ln>
            <a:noFill/>
          </a:ln>
        </p:spPr>
      </p:pic>
      <p:pic>
        <p:nvPicPr>
          <p:cNvPr id="1206" name="Google Shape;1206;p122"/>
          <p:cNvPicPr preferRelativeResize="0"/>
          <p:nvPr/>
        </p:nvPicPr>
        <p:blipFill>
          <a:blip r:embed="rId4">
            <a:alphaModFix/>
          </a:blip>
          <a:stretch>
            <a:fillRect/>
          </a:stretch>
        </p:blipFill>
        <p:spPr>
          <a:xfrm>
            <a:off x="2149121" y="-368725"/>
            <a:ext cx="4845758" cy="5143500"/>
          </a:xfrm>
          <a:prstGeom prst="rect">
            <a:avLst/>
          </a:prstGeom>
          <a:noFill/>
          <a:ln>
            <a:noFill/>
          </a:ln>
        </p:spPr>
      </p:pic>
      <p:sp>
        <p:nvSpPr>
          <p:cNvPr id="1207" name="Google Shape;1207;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3" name="Google Shape;1213;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4" name="Google Shape;1214;p123"/>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15" name="Google Shape;1215;p123"/>
          <p:cNvPicPr preferRelativeResize="0"/>
          <p:nvPr/>
        </p:nvPicPr>
        <p:blipFill>
          <a:blip r:embed="rId4">
            <a:alphaModFix/>
          </a:blip>
          <a:stretch>
            <a:fillRect/>
          </a:stretch>
        </p:blipFill>
        <p:spPr>
          <a:xfrm>
            <a:off x="2657526" y="11150"/>
            <a:ext cx="4137049" cy="5143501"/>
          </a:xfrm>
          <a:prstGeom prst="rect">
            <a:avLst/>
          </a:prstGeom>
          <a:noFill/>
          <a:ln>
            <a:noFill/>
          </a:ln>
        </p:spPr>
      </p:pic>
      <p:sp>
        <p:nvSpPr>
          <p:cNvPr id="1216" name="Google Shape;1216;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22" name="Google Shape;1222;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3" name="Google Shape;1223;p124"/>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24" name="Google Shape;1224;p124"/>
          <p:cNvPicPr preferRelativeResize="0"/>
          <p:nvPr/>
        </p:nvPicPr>
        <p:blipFill>
          <a:blip r:embed="rId4">
            <a:alphaModFix/>
          </a:blip>
          <a:stretch>
            <a:fillRect/>
          </a:stretch>
        </p:blipFill>
        <p:spPr>
          <a:xfrm>
            <a:off x="2365133" y="0"/>
            <a:ext cx="4282234" cy="5143499"/>
          </a:xfrm>
          <a:prstGeom prst="rect">
            <a:avLst/>
          </a:prstGeom>
          <a:noFill/>
          <a:ln>
            <a:noFill/>
          </a:ln>
        </p:spPr>
      </p:pic>
      <p:sp>
        <p:nvSpPr>
          <p:cNvPr id="1225" name="Google Shape;1225;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31" name="Google Shape;1231;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2" name="Google Shape;1232;p125"/>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1233" name="Google Shape;1233;p125"/>
          <p:cNvPicPr preferRelativeResize="0"/>
          <p:nvPr/>
        </p:nvPicPr>
        <p:blipFill>
          <a:blip r:embed="rId4">
            <a:alphaModFix/>
          </a:blip>
          <a:stretch>
            <a:fillRect/>
          </a:stretch>
        </p:blipFill>
        <p:spPr>
          <a:xfrm>
            <a:off x="2027788" y="200900"/>
            <a:ext cx="5088424" cy="4938125"/>
          </a:xfrm>
          <a:prstGeom prst="rect">
            <a:avLst/>
          </a:prstGeom>
          <a:noFill/>
          <a:ln>
            <a:noFill/>
          </a:ln>
        </p:spPr>
      </p:pic>
      <p:sp>
        <p:nvSpPr>
          <p:cNvPr id="1234" name="Google Shape;1234;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0" name="Google Shape;1240;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1" name="Google Shape;1241;p126"/>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42" name="Google Shape;1242;p126"/>
          <p:cNvPicPr preferRelativeResize="0"/>
          <p:nvPr/>
        </p:nvPicPr>
        <p:blipFill>
          <a:blip r:embed="rId4">
            <a:alphaModFix/>
          </a:blip>
          <a:stretch>
            <a:fillRect/>
          </a:stretch>
        </p:blipFill>
        <p:spPr>
          <a:xfrm>
            <a:off x="2587150" y="137300"/>
            <a:ext cx="3649975" cy="4791425"/>
          </a:xfrm>
          <a:prstGeom prst="rect">
            <a:avLst/>
          </a:prstGeom>
          <a:noFill/>
          <a:ln>
            <a:noFill/>
          </a:ln>
        </p:spPr>
      </p:pic>
      <p:sp>
        <p:nvSpPr>
          <p:cNvPr id="1243" name="Google Shape;1243;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9" name="Google Shape;1249;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0" name="Google Shape;1250;p127"/>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51" name="Google Shape;1251;p127"/>
          <p:cNvPicPr preferRelativeResize="0"/>
          <p:nvPr/>
        </p:nvPicPr>
        <p:blipFill>
          <a:blip r:embed="rId4">
            <a:alphaModFix/>
          </a:blip>
          <a:stretch>
            <a:fillRect/>
          </a:stretch>
        </p:blipFill>
        <p:spPr>
          <a:xfrm>
            <a:off x="2197111" y="-95250"/>
            <a:ext cx="5308579" cy="5143500"/>
          </a:xfrm>
          <a:prstGeom prst="rect">
            <a:avLst/>
          </a:prstGeom>
          <a:noFill/>
          <a:ln>
            <a:noFill/>
          </a:ln>
        </p:spPr>
      </p:pic>
      <p:sp>
        <p:nvSpPr>
          <p:cNvPr id="1252" name="Google Shape;1252;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8" name="Google Shape;1258;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9" name="Google Shape;1259;p128"/>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1260" name="Google Shape;1260;p128"/>
          <p:cNvPicPr preferRelativeResize="0"/>
          <p:nvPr/>
        </p:nvPicPr>
        <p:blipFill>
          <a:blip r:embed="rId4">
            <a:alphaModFix/>
          </a:blip>
          <a:stretch>
            <a:fillRect/>
          </a:stretch>
        </p:blipFill>
        <p:spPr>
          <a:xfrm>
            <a:off x="1662100" y="38100"/>
            <a:ext cx="5819775" cy="5067300"/>
          </a:xfrm>
          <a:prstGeom prst="rect">
            <a:avLst/>
          </a:prstGeom>
          <a:noFill/>
          <a:ln>
            <a:noFill/>
          </a:ln>
        </p:spPr>
      </p:pic>
      <p:sp>
        <p:nvSpPr>
          <p:cNvPr id="1261" name="Google Shape;1261;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67" name="Google Shape;1267;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8" name="Google Shape;1268;p129"/>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69" name="Google Shape;1269;p129"/>
          <p:cNvPicPr preferRelativeResize="0"/>
          <p:nvPr/>
        </p:nvPicPr>
        <p:blipFill>
          <a:blip r:embed="rId4">
            <a:alphaModFix/>
          </a:blip>
          <a:stretch>
            <a:fillRect/>
          </a:stretch>
        </p:blipFill>
        <p:spPr>
          <a:xfrm>
            <a:off x="2617326" y="127000"/>
            <a:ext cx="3619749" cy="4641850"/>
          </a:xfrm>
          <a:prstGeom prst="rect">
            <a:avLst/>
          </a:prstGeom>
          <a:noFill/>
          <a:ln>
            <a:noFill/>
          </a:ln>
        </p:spPr>
      </p:pic>
      <p:sp>
        <p:nvSpPr>
          <p:cNvPr id="1270" name="Google Shape;1270;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6" name="Google Shape;1276;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7" name="Google Shape;1277;p130"/>
          <p:cNvPicPr preferRelativeResize="0"/>
          <p:nvPr/>
        </p:nvPicPr>
        <p:blipFill>
          <a:blip r:embed="rId3">
            <a:alphaModFix/>
          </a:blip>
          <a:stretch>
            <a:fillRect/>
          </a:stretch>
        </p:blipFill>
        <p:spPr>
          <a:xfrm flipH="1">
            <a:off x="-178749" y="0"/>
            <a:ext cx="9375273" cy="5143501"/>
          </a:xfrm>
          <a:prstGeom prst="rect">
            <a:avLst/>
          </a:prstGeom>
          <a:noFill/>
          <a:ln>
            <a:noFill/>
          </a:ln>
        </p:spPr>
      </p:pic>
      <p:pic>
        <p:nvPicPr>
          <p:cNvPr id="1278" name="Google Shape;1278;p130"/>
          <p:cNvPicPr preferRelativeResize="0"/>
          <p:nvPr/>
        </p:nvPicPr>
        <p:blipFill>
          <a:blip r:embed="rId4">
            <a:alphaModFix/>
          </a:blip>
          <a:stretch>
            <a:fillRect/>
          </a:stretch>
        </p:blipFill>
        <p:spPr>
          <a:xfrm>
            <a:off x="2904361" y="-95250"/>
            <a:ext cx="4010929" cy="5143501"/>
          </a:xfrm>
          <a:prstGeom prst="rect">
            <a:avLst/>
          </a:prstGeom>
          <a:noFill/>
          <a:ln>
            <a:noFill/>
          </a:ln>
        </p:spPr>
      </p:pic>
      <p:sp>
        <p:nvSpPr>
          <p:cNvPr id="1279" name="Google Shape;1279;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85" name="Google Shape;1285;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6" name="Google Shape;1286;p131"/>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287" name="Google Shape;1287;p131"/>
          <p:cNvPicPr preferRelativeResize="0"/>
          <p:nvPr/>
        </p:nvPicPr>
        <p:blipFill>
          <a:blip r:embed="rId4">
            <a:alphaModFix/>
          </a:blip>
          <a:stretch>
            <a:fillRect/>
          </a:stretch>
        </p:blipFill>
        <p:spPr>
          <a:xfrm>
            <a:off x="1960563" y="206375"/>
            <a:ext cx="5629275" cy="4591050"/>
          </a:xfrm>
          <a:prstGeom prst="rect">
            <a:avLst/>
          </a:prstGeom>
          <a:noFill/>
          <a:ln>
            <a:noFill/>
          </a:ln>
        </p:spPr>
      </p:pic>
      <p:sp>
        <p:nvSpPr>
          <p:cNvPr id="1288" name="Google Shape;1288;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4"/>
          <p:cNvPicPr preferRelativeResize="0"/>
          <p:nvPr/>
        </p:nvPicPr>
        <p:blipFill rotWithShape="1">
          <a:blip r:embed="rId3">
            <a:alphaModFix/>
          </a:blip>
          <a:srcRect b="1227" l="0" r="0" t="2886"/>
          <a:stretch/>
        </p:blipFill>
        <p:spPr>
          <a:xfrm>
            <a:off x="0" y="0"/>
            <a:ext cx="9144003" cy="5161651"/>
          </a:xfrm>
          <a:prstGeom prst="rect">
            <a:avLst/>
          </a:prstGeom>
          <a:noFill/>
          <a:ln>
            <a:noFill/>
          </a:ln>
        </p:spPr>
      </p:pic>
      <p:sp>
        <p:nvSpPr>
          <p:cNvPr id="183" name="Google Shape;183;p24"/>
          <p:cNvSpPr txBox="1"/>
          <p:nvPr>
            <p:ph type="title"/>
          </p:nvPr>
        </p:nvSpPr>
        <p:spPr>
          <a:xfrm>
            <a:off x="4621100" y="1533910"/>
            <a:ext cx="7265100" cy="20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latin typeface="Poppins"/>
                <a:ea typeface="Poppins"/>
                <a:cs typeface="Poppins"/>
                <a:sym typeface="Poppins"/>
              </a:rPr>
              <a:t>Functional </a:t>
            </a:r>
            <a:endParaRPr sz="3500">
              <a:latin typeface="Poppins"/>
              <a:ea typeface="Poppins"/>
              <a:cs typeface="Poppins"/>
              <a:sym typeface="Poppins"/>
            </a:endParaRPr>
          </a:p>
          <a:p>
            <a:pPr indent="0" lvl="0" marL="0" rtl="0" algn="l">
              <a:spcBef>
                <a:spcPts val="0"/>
              </a:spcBef>
              <a:spcAft>
                <a:spcPts val="0"/>
              </a:spcAft>
              <a:buNone/>
            </a:pPr>
            <a:r>
              <a:rPr lang="en" sz="3500">
                <a:latin typeface="Poppins"/>
                <a:ea typeface="Poppins"/>
                <a:cs typeface="Poppins"/>
                <a:sym typeface="Poppins"/>
              </a:rPr>
              <a:t>Requirements...</a:t>
            </a:r>
            <a:endParaRPr sz="3500">
              <a:latin typeface="Poppins"/>
              <a:ea typeface="Poppins"/>
              <a:cs typeface="Poppins"/>
              <a:sym typeface="Poppins"/>
            </a:endParaRPr>
          </a:p>
        </p:txBody>
      </p:sp>
      <p:pic>
        <p:nvPicPr>
          <p:cNvPr id="184" name="Google Shape;184;p24"/>
          <p:cNvPicPr preferRelativeResize="0"/>
          <p:nvPr/>
        </p:nvPicPr>
        <p:blipFill>
          <a:blip r:embed="rId4">
            <a:alphaModFix/>
          </a:blip>
          <a:stretch>
            <a:fillRect/>
          </a:stretch>
        </p:blipFill>
        <p:spPr>
          <a:xfrm>
            <a:off x="233823" y="171450"/>
            <a:ext cx="4106001" cy="4800600"/>
          </a:xfrm>
          <a:prstGeom prst="rect">
            <a:avLst/>
          </a:prstGeom>
          <a:noFill/>
          <a:ln>
            <a:noFill/>
          </a:ln>
        </p:spPr>
      </p:pic>
      <p:sp>
        <p:nvSpPr>
          <p:cNvPr id="185" name="Google Shape;18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94" name="Google Shape;1294;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5" name="Google Shape;1295;p132"/>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296" name="Google Shape;1296;p132"/>
          <p:cNvPicPr preferRelativeResize="0"/>
          <p:nvPr/>
        </p:nvPicPr>
        <p:blipFill>
          <a:blip r:embed="rId4">
            <a:alphaModFix/>
          </a:blip>
          <a:stretch>
            <a:fillRect/>
          </a:stretch>
        </p:blipFill>
        <p:spPr>
          <a:xfrm>
            <a:off x="1897063" y="152400"/>
            <a:ext cx="5629275" cy="4495800"/>
          </a:xfrm>
          <a:prstGeom prst="rect">
            <a:avLst/>
          </a:prstGeom>
          <a:noFill/>
          <a:ln>
            <a:noFill/>
          </a:ln>
        </p:spPr>
      </p:pic>
      <p:sp>
        <p:nvSpPr>
          <p:cNvPr id="1297" name="Google Shape;1297;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03" name="Google Shape;1303;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4" name="Google Shape;1304;p133"/>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305" name="Google Shape;1305;p133"/>
          <p:cNvPicPr preferRelativeResize="0"/>
          <p:nvPr/>
        </p:nvPicPr>
        <p:blipFill>
          <a:blip r:embed="rId4">
            <a:alphaModFix/>
          </a:blip>
          <a:stretch>
            <a:fillRect/>
          </a:stretch>
        </p:blipFill>
        <p:spPr>
          <a:xfrm>
            <a:off x="2689691" y="0"/>
            <a:ext cx="4323418" cy="5143501"/>
          </a:xfrm>
          <a:prstGeom prst="rect">
            <a:avLst/>
          </a:prstGeom>
          <a:noFill/>
          <a:ln>
            <a:noFill/>
          </a:ln>
        </p:spPr>
      </p:pic>
      <p:sp>
        <p:nvSpPr>
          <p:cNvPr id="1306" name="Google Shape;1306;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2" name="Google Shape;1312;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3" name="Google Shape;1313;p134"/>
          <p:cNvPicPr preferRelativeResize="0"/>
          <p:nvPr/>
        </p:nvPicPr>
        <p:blipFill>
          <a:blip r:embed="rId3">
            <a:alphaModFix/>
          </a:blip>
          <a:stretch>
            <a:fillRect/>
          </a:stretch>
        </p:blipFill>
        <p:spPr>
          <a:xfrm flipH="1">
            <a:off x="-115637" y="0"/>
            <a:ext cx="9375273" cy="5143501"/>
          </a:xfrm>
          <a:prstGeom prst="rect">
            <a:avLst/>
          </a:prstGeom>
          <a:noFill/>
          <a:ln>
            <a:noFill/>
          </a:ln>
        </p:spPr>
      </p:pic>
      <p:pic>
        <p:nvPicPr>
          <p:cNvPr id="1314" name="Google Shape;1314;p134"/>
          <p:cNvPicPr preferRelativeResize="0"/>
          <p:nvPr/>
        </p:nvPicPr>
        <p:blipFill>
          <a:blip r:embed="rId4">
            <a:alphaModFix/>
          </a:blip>
          <a:stretch>
            <a:fillRect/>
          </a:stretch>
        </p:blipFill>
        <p:spPr>
          <a:xfrm>
            <a:off x="2477336" y="0"/>
            <a:ext cx="4070827" cy="5143500"/>
          </a:xfrm>
          <a:prstGeom prst="rect">
            <a:avLst/>
          </a:prstGeom>
          <a:noFill/>
          <a:ln>
            <a:noFill/>
          </a:ln>
        </p:spPr>
      </p:pic>
      <p:sp>
        <p:nvSpPr>
          <p:cNvPr id="1315" name="Google Shape;1315;p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21" name="Google Shape;1321;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2" name="Google Shape;1322;p135"/>
          <p:cNvPicPr preferRelativeResize="0"/>
          <p:nvPr/>
        </p:nvPicPr>
        <p:blipFill rotWithShape="1">
          <a:blip r:embed="rId3">
            <a:alphaModFix/>
          </a:blip>
          <a:srcRect b="0" l="0" r="901" t="1951"/>
          <a:stretch/>
        </p:blipFill>
        <p:spPr>
          <a:xfrm>
            <a:off x="0" y="-2225"/>
            <a:ext cx="9179049" cy="5143500"/>
          </a:xfrm>
          <a:prstGeom prst="rect">
            <a:avLst/>
          </a:prstGeom>
          <a:noFill/>
          <a:ln>
            <a:noFill/>
          </a:ln>
        </p:spPr>
      </p:pic>
      <p:pic>
        <p:nvPicPr>
          <p:cNvPr id="1323" name="Google Shape;1323;p135"/>
          <p:cNvPicPr preferRelativeResize="0"/>
          <p:nvPr/>
        </p:nvPicPr>
        <p:blipFill>
          <a:blip r:embed="rId4">
            <a:alphaModFix/>
          </a:blip>
          <a:stretch>
            <a:fillRect/>
          </a:stretch>
        </p:blipFill>
        <p:spPr>
          <a:xfrm>
            <a:off x="2370729" y="0"/>
            <a:ext cx="4541442" cy="5143499"/>
          </a:xfrm>
          <a:prstGeom prst="rect">
            <a:avLst/>
          </a:prstGeom>
          <a:noFill/>
          <a:ln>
            <a:noFill/>
          </a:ln>
        </p:spPr>
      </p:pic>
      <p:sp>
        <p:nvSpPr>
          <p:cNvPr id="1324" name="Google Shape;1324;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0" name="Google Shape;1330;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1" name="Google Shape;1331;p136"/>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332" name="Google Shape;1332;p136"/>
          <p:cNvPicPr preferRelativeResize="0"/>
          <p:nvPr/>
        </p:nvPicPr>
        <p:blipFill>
          <a:blip r:embed="rId4">
            <a:alphaModFix/>
          </a:blip>
          <a:stretch>
            <a:fillRect/>
          </a:stretch>
        </p:blipFill>
        <p:spPr>
          <a:xfrm>
            <a:off x="2152961" y="69850"/>
            <a:ext cx="5600079" cy="5143500"/>
          </a:xfrm>
          <a:prstGeom prst="rect">
            <a:avLst/>
          </a:prstGeom>
          <a:noFill/>
          <a:ln>
            <a:noFill/>
          </a:ln>
        </p:spPr>
      </p:pic>
      <p:sp>
        <p:nvSpPr>
          <p:cNvPr id="1333" name="Google Shape;1333;p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9" name="Google Shape;1339;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0" name="Google Shape;1340;p137"/>
          <p:cNvPicPr preferRelativeResize="0"/>
          <p:nvPr/>
        </p:nvPicPr>
        <p:blipFill>
          <a:blip r:embed="rId3">
            <a:alphaModFix/>
          </a:blip>
          <a:stretch>
            <a:fillRect/>
          </a:stretch>
        </p:blipFill>
        <p:spPr>
          <a:xfrm flipH="1">
            <a:off x="-178749" y="0"/>
            <a:ext cx="9375273" cy="5143501"/>
          </a:xfrm>
          <a:prstGeom prst="rect">
            <a:avLst/>
          </a:prstGeom>
          <a:noFill/>
          <a:ln>
            <a:noFill/>
          </a:ln>
        </p:spPr>
      </p:pic>
      <p:pic>
        <p:nvPicPr>
          <p:cNvPr id="1341" name="Google Shape;1341;p137"/>
          <p:cNvPicPr preferRelativeResize="0"/>
          <p:nvPr/>
        </p:nvPicPr>
        <p:blipFill>
          <a:blip r:embed="rId4">
            <a:alphaModFix/>
          </a:blip>
          <a:stretch>
            <a:fillRect/>
          </a:stretch>
        </p:blipFill>
        <p:spPr>
          <a:xfrm>
            <a:off x="2918739" y="107950"/>
            <a:ext cx="4032971" cy="5143499"/>
          </a:xfrm>
          <a:prstGeom prst="rect">
            <a:avLst/>
          </a:prstGeom>
          <a:noFill/>
          <a:ln>
            <a:noFill/>
          </a:ln>
        </p:spPr>
      </p:pic>
      <p:sp>
        <p:nvSpPr>
          <p:cNvPr id="1342" name="Google Shape;1342;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8" name="Google Shape;1348;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9" name="Google Shape;1349;p138"/>
          <p:cNvPicPr preferRelativeResize="0"/>
          <p:nvPr/>
        </p:nvPicPr>
        <p:blipFill rotWithShape="1">
          <a:blip r:embed="rId3">
            <a:alphaModFix/>
          </a:blip>
          <a:srcRect b="0" l="0" r="0" t="4997"/>
          <a:stretch/>
        </p:blipFill>
        <p:spPr>
          <a:xfrm rot="-5400000">
            <a:off x="1257200" y="-2986724"/>
            <a:ext cx="6715525" cy="9266325"/>
          </a:xfrm>
          <a:prstGeom prst="rect">
            <a:avLst/>
          </a:prstGeom>
          <a:noFill/>
          <a:ln>
            <a:noFill/>
          </a:ln>
        </p:spPr>
      </p:pic>
      <p:pic>
        <p:nvPicPr>
          <p:cNvPr id="1350" name="Google Shape;1350;p138"/>
          <p:cNvPicPr preferRelativeResize="0"/>
          <p:nvPr/>
        </p:nvPicPr>
        <p:blipFill>
          <a:blip r:embed="rId4">
            <a:alphaModFix/>
          </a:blip>
          <a:stretch>
            <a:fillRect/>
          </a:stretch>
        </p:blipFill>
        <p:spPr>
          <a:xfrm>
            <a:off x="2462525" y="-827450"/>
            <a:ext cx="4519924" cy="5716950"/>
          </a:xfrm>
          <a:prstGeom prst="rect">
            <a:avLst/>
          </a:prstGeom>
          <a:noFill/>
          <a:ln>
            <a:noFill/>
          </a:ln>
        </p:spPr>
      </p:pic>
      <p:sp>
        <p:nvSpPr>
          <p:cNvPr id="1351" name="Google Shape;1351;p1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57" name="Google Shape;1357;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8" name="Google Shape;1358;p139"/>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359" name="Google Shape;1359;p139"/>
          <p:cNvPicPr preferRelativeResize="0"/>
          <p:nvPr/>
        </p:nvPicPr>
        <p:blipFill>
          <a:blip r:embed="rId4">
            <a:alphaModFix/>
          </a:blip>
          <a:stretch>
            <a:fillRect/>
          </a:stretch>
        </p:blipFill>
        <p:spPr>
          <a:xfrm>
            <a:off x="2448300" y="80300"/>
            <a:ext cx="4181099" cy="5063201"/>
          </a:xfrm>
          <a:prstGeom prst="rect">
            <a:avLst/>
          </a:prstGeom>
          <a:noFill/>
          <a:ln>
            <a:noFill/>
          </a:ln>
        </p:spPr>
      </p:pic>
      <p:sp>
        <p:nvSpPr>
          <p:cNvPr id="1360" name="Google Shape;1360;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66" name="Google Shape;1366;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7" name="Google Shape;1367;p140"/>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1368" name="Google Shape;1368;p140"/>
          <p:cNvPicPr preferRelativeResize="0"/>
          <p:nvPr/>
        </p:nvPicPr>
        <p:blipFill>
          <a:blip r:embed="rId4">
            <a:alphaModFix/>
          </a:blip>
          <a:stretch>
            <a:fillRect/>
          </a:stretch>
        </p:blipFill>
        <p:spPr>
          <a:xfrm>
            <a:off x="3180901" y="19050"/>
            <a:ext cx="3645799" cy="5143500"/>
          </a:xfrm>
          <a:prstGeom prst="rect">
            <a:avLst/>
          </a:prstGeom>
          <a:noFill/>
          <a:ln>
            <a:noFill/>
          </a:ln>
        </p:spPr>
      </p:pic>
      <p:sp>
        <p:nvSpPr>
          <p:cNvPr id="1369" name="Google Shape;1369;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5" name="Google Shape;1375;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6" name="Google Shape;1376;p141"/>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377" name="Google Shape;1377;p141"/>
          <p:cNvPicPr preferRelativeResize="0"/>
          <p:nvPr/>
        </p:nvPicPr>
        <p:blipFill>
          <a:blip r:embed="rId4">
            <a:alphaModFix/>
          </a:blip>
          <a:stretch>
            <a:fillRect/>
          </a:stretch>
        </p:blipFill>
        <p:spPr>
          <a:xfrm>
            <a:off x="3134000" y="317500"/>
            <a:ext cx="3891425" cy="4629151"/>
          </a:xfrm>
          <a:prstGeom prst="rect">
            <a:avLst/>
          </a:prstGeom>
          <a:noFill/>
          <a:ln>
            <a:noFill/>
          </a:ln>
        </p:spPr>
      </p:pic>
      <p:sp>
        <p:nvSpPr>
          <p:cNvPr id="1378" name="Google Shape;1378;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25"/>
          <p:cNvPicPr preferRelativeResize="0"/>
          <p:nvPr/>
        </p:nvPicPr>
        <p:blipFill rotWithShape="1">
          <a:blip r:embed="rId4">
            <a:alphaModFix/>
          </a:blip>
          <a:srcRect b="1241" l="0" r="0" t="1793"/>
          <a:stretch/>
        </p:blipFill>
        <p:spPr>
          <a:xfrm>
            <a:off x="3975" y="92675"/>
            <a:ext cx="9136051" cy="4987149"/>
          </a:xfrm>
          <a:prstGeom prst="rect">
            <a:avLst/>
          </a:prstGeom>
          <a:noFill/>
          <a:ln>
            <a:noFill/>
          </a:ln>
        </p:spPr>
      </p:pic>
      <p:sp>
        <p:nvSpPr>
          <p:cNvPr id="193" name="Google Shape;193;p25"/>
          <p:cNvSpPr txBox="1"/>
          <p:nvPr/>
        </p:nvSpPr>
        <p:spPr>
          <a:xfrm>
            <a:off x="860325" y="1831400"/>
            <a:ext cx="2544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Poppins"/>
                <a:ea typeface="Poppins"/>
                <a:cs typeface="Poppins"/>
                <a:sym typeface="Poppins"/>
              </a:rPr>
              <a:t>Use Case Diagram</a:t>
            </a:r>
            <a:endParaRPr b="1" sz="3200">
              <a:latin typeface="Poppins"/>
              <a:ea typeface="Poppins"/>
              <a:cs typeface="Poppins"/>
              <a:sym typeface="Poppins"/>
            </a:endParaRPr>
          </a:p>
        </p:txBody>
      </p:sp>
      <p:pic>
        <p:nvPicPr>
          <p:cNvPr id="194" name="Google Shape;194;p25"/>
          <p:cNvPicPr preferRelativeResize="0"/>
          <p:nvPr/>
        </p:nvPicPr>
        <p:blipFill>
          <a:blip r:embed="rId5">
            <a:alphaModFix/>
          </a:blip>
          <a:stretch>
            <a:fillRect/>
          </a:stretch>
        </p:blipFill>
        <p:spPr>
          <a:xfrm>
            <a:off x="3790825" y="92675"/>
            <a:ext cx="4570000" cy="4958150"/>
          </a:xfrm>
          <a:prstGeom prst="rect">
            <a:avLst/>
          </a:prstGeom>
          <a:noFill/>
          <a:ln>
            <a:noFill/>
          </a:ln>
        </p:spPr>
      </p:pic>
      <p:sp>
        <p:nvSpPr>
          <p:cNvPr id="195" name="Google Shape;19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84" name="Google Shape;1384;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5" name="Google Shape;1385;p142"/>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386" name="Google Shape;1386;p142"/>
          <p:cNvPicPr preferRelativeResize="0"/>
          <p:nvPr/>
        </p:nvPicPr>
        <p:blipFill>
          <a:blip r:embed="rId4">
            <a:alphaModFix/>
          </a:blip>
          <a:stretch>
            <a:fillRect/>
          </a:stretch>
        </p:blipFill>
        <p:spPr>
          <a:xfrm>
            <a:off x="2905300" y="89050"/>
            <a:ext cx="3774900" cy="5054449"/>
          </a:xfrm>
          <a:prstGeom prst="rect">
            <a:avLst/>
          </a:prstGeom>
          <a:noFill/>
          <a:ln>
            <a:noFill/>
          </a:ln>
        </p:spPr>
      </p:pic>
      <p:sp>
        <p:nvSpPr>
          <p:cNvPr id="1387" name="Google Shape;1387;p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3" name="Google Shape;1393;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4" name="Google Shape;1394;p143"/>
          <p:cNvPicPr preferRelativeResize="0"/>
          <p:nvPr/>
        </p:nvPicPr>
        <p:blipFill>
          <a:blip r:embed="rId3">
            <a:alphaModFix/>
          </a:blip>
          <a:stretch>
            <a:fillRect/>
          </a:stretch>
        </p:blipFill>
        <p:spPr>
          <a:xfrm>
            <a:off x="0" y="11162"/>
            <a:ext cx="9144003" cy="5121177"/>
          </a:xfrm>
          <a:prstGeom prst="rect">
            <a:avLst/>
          </a:prstGeom>
          <a:noFill/>
          <a:ln>
            <a:noFill/>
          </a:ln>
        </p:spPr>
      </p:pic>
      <p:pic>
        <p:nvPicPr>
          <p:cNvPr id="1395" name="Google Shape;1395;p143"/>
          <p:cNvPicPr preferRelativeResize="0"/>
          <p:nvPr/>
        </p:nvPicPr>
        <p:blipFill>
          <a:blip r:embed="rId4">
            <a:alphaModFix/>
          </a:blip>
          <a:stretch>
            <a:fillRect/>
          </a:stretch>
        </p:blipFill>
        <p:spPr>
          <a:xfrm>
            <a:off x="2675072" y="0"/>
            <a:ext cx="4352657" cy="5143501"/>
          </a:xfrm>
          <a:prstGeom prst="rect">
            <a:avLst/>
          </a:prstGeom>
          <a:noFill/>
          <a:ln>
            <a:noFill/>
          </a:ln>
        </p:spPr>
      </p:pic>
      <p:sp>
        <p:nvSpPr>
          <p:cNvPr id="1396" name="Google Shape;1396;p1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02" name="Google Shape;1402;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3" name="Google Shape;1403;p144"/>
          <p:cNvPicPr preferRelativeResize="0"/>
          <p:nvPr/>
        </p:nvPicPr>
        <p:blipFill>
          <a:blip r:embed="rId3">
            <a:alphaModFix/>
          </a:blip>
          <a:stretch>
            <a:fillRect/>
          </a:stretch>
        </p:blipFill>
        <p:spPr>
          <a:xfrm>
            <a:off x="0" y="8930"/>
            <a:ext cx="9144003" cy="5125642"/>
          </a:xfrm>
          <a:prstGeom prst="rect">
            <a:avLst/>
          </a:prstGeom>
          <a:noFill/>
          <a:ln>
            <a:noFill/>
          </a:ln>
        </p:spPr>
      </p:pic>
      <p:pic>
        <p:nvPicPr>
          <p:cNvPr id="1404" name="Google Shape;1404;p144"/>
          <p:cNvPicPr preferRelativeResize="0"/>
          <p:nvPr/>
        </p:nvPicPr>
        <p:blipFill>
          <a:blip r:embed="rId4">
            <a:alphaModFix/>
          </a:blip>
          <a:stretch>
            <a:fillRect/>
          </a:stretch>
        </p:blipFill>
        <p:spPr>
          <a:xfrm>
            <a:off x="2713085" y="0"/>
            <a:ext cx="3844830" cy="5143500"/>
          </a:xfrm>
          <a:prstGeom prst="rect">
            <a:avLst/>
          </a:prstGeom>
          <a:noFill/>
          <a:ln>
            <a:noFill/>
          </a:ln>
        </p:spPr>
      </p:pic>
      <p:sp>
        <p:nvSpPr>
          <p:cNvPr id="1405" name="Google Shape;1405;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1" name="Google Shape;1411;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2" name="Google Shape;1412;p145"/>
          <p:cNvPicPr preferRelativeResize="0"/>
          <p:nvPr/>
        </p:nvPicPr>
        <p:blipFill rotWithShape="1">
          <a:blip r:embed="rId3">
            <a:alphaModFix/>
          </a:blip>
          <a:srcRect b="0" l="0" r="0" t="4997"/>
          <a:stretch/>
        </p:blipFill>
        <p:spPr>
          <a:xfrm rot="-5400000">
            <a:off x="1257200" y="-2986724"/>
            <a:ext cx="6715525" cy="9266325"/>
          </a:xfrm>
          <a:prstGeom prst="rect">
            <a:avLst/>
          </a:prstGeom>
          <a:noFill/>
          <a:ln>
            <a:noFill/>
          </a:ln>
        </p:spPr>
      </p:pic>
      <p:pic>
        <p:nvPicPr>
          <p:cNvPr id="1413" name="Google Shape;1413;p145"/>
          <p:cNvPicPr preferRelativeResize="0"/>
          <p:nvPr/>
        </p:nvPicPr>
        <p:blipFill>
          <a:blip r:embed="rId4">
            <a:alphaModFix/>
          </a:blip>
          <a:stretch>
            <a:fillRect/>
          </a:stretch>
        </p:blipFill>
        <p:spPr>
          <a:xfrm>
            <a:off x="2282877" y="-438150"/>
            <a:ext cx="4471546" cy="5143500"/>
          </a:xfrm>
          <a:prstGeom prst="rect">
            <a:avLst/>
          </a:prstGeom>
          <a:noFill/>
          <a:ln>
            <a:noFill/>
          </a:ln>
        </p:spPr>
      </p:pic>
      <p:sp>
        <p:nvSpPr>
          <p:cNvPr id="1414" name="Google Shape;1414;p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20" name="Google Shape;1420;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1" name="Google Shape;1421;p146"/>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1422" name="Google Shape;1422;p146"/>
          <p:cNvPicPr preferRelativeResize="0"/>
          <p:nvPr/>
        </p:nvPicPr>
        <p:blipFill>
          <a:blip r:embed="rId4">
            <a:alphaModFix/>
          </a:blip>
          <a:stretch>
            <a:fillRect/>
          </a:stretch>
        </p:blipFill>
        <p:spPr>
          <a:xfrm>
            <a:off x="2777587" y="0"/>
            <a:ext cx="3588826" cy="5143500"/>
          </a:xfrm>
          <a:prstGeom prst="rect">
            <a:avLst/>
          </a:prstGeom>
          <a:noFill/>
          <a:ln>
            <a:noFill/>
          </a:ln>
        </p:spPr>
      </p:pic>
      <p:sp>
        <p:nvSpPr>
          <p:cNvPr id="1423" name="Google Shape;1423;p1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1" name="Google Shape;20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6"/>
          <p:cNvPicPr preferRelativeResize="0"/>
          <p:nvPr/>
        </p:nvPicPr>
        <p:blipFill>
          <a:blip r:embed="rId4">
            <a:alphaModFix/>
          </a:blip>
          <a:stretch>
            <a:fillRect/>
          </a:stretch>
        </p:blipFill>
        <p:spPr>
          <a:xfrm>
            <a:off x="0" y="8930"/>
            <a:ext cx="9144003" cy="5125642"/>
          </a:xfrm>
          <a:prstGeom prst="rect">
            <a:avLst/>
          </a:prstGeom>
          <a:noFill/>
          <a:ln>
            <a:noFill/>
          </a:ln>
        </p:spPr>
      </p:pic>
      <p:sp>
        <p:nvSpPr>
          <p:cNvPr id="203" name="Google Shape;203;p26"/>
          <p:cNvSpPr txBox="1"/>
          <p:nvPr/>
        </p:nvSpPr>
        <p:spPr>
          <a:xfrm>
            <a:off x="1008000" y="1607575"/>
            <a:ext cx="3732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latin typeface="Poppins"/>
                <a:ea typeface="Poppins"/>
                <a:cs typeface="Poppins"/>
                <a:sym typeface="Poppins"/>
              </a:rPr>
              <a:t>Use Case Diagram</a:t>
            </a:r>
            <a:endParaRPr b="1" sz="3900">
              <a:latin typeface="Poppins"/>
              <a:ea typeface="Poppins"/>
              <a:cs typeface="Poppins"/>
              <a:sym typeface="Poppins"/>
            </a:endParaRPr>
          </a:p>
        </p:txBody>
      </p:sp>
      <p:pic>
        <p:nvPicPr>
          <p:cNvPr id="204" name="Google Shape;204;p26"/>
          <p:cNvPicPr preferRelativeResize="0"/>
          <p:nvPr/>
        </p:nvPicPr>
        <p:blipFill>
          <a:blip r:embed="rId5">
            <a:alphaModFix/>
          </a:blip>
          <a:stretch>
            <a:fillRect/>
          </a:stretch>
        </p:blipFill>
        <p:spPr>
          <a:xfrm>
            <a:off x="4388325" y="162250"/>
            <a:ext cx="3490026" cy="4638026"/>
          </a:xfrm>
          <a:prstGeom prst="rect">
            <a:avLst/>
          </a:prstGeom>
          <a:noFill/>
          <a:ln>
            <a:noFill/>
          </a:ln>
        </p:spPr>
      </p:pic>
      <p:sp>
        <p:nvSpPr>
          <p:cNvPr id="205" name="Google Shape;20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27"/>
          <p:cNvPicPr preferRelativeResize="0"/>
          <p:nvPr/>
        </p:nvPicPr>
        <p:blipFill rotWithShape="1">
          <a:blip r:embed="rId4">
            <a:alphaModFix/>
          </a:blip>
          <a:srcRect b="-2004" l="0" r="0" t="1259"/>
          <a:stretch/>
        </p:blipFill>
        <p:spPr>
          <a:xfrm>
            <a:off x="0" y="69375"/>
            <a:ext cx="9144003" cy="5172875"/>
          </a:xfrm>
          <a:prstGeom prst="rect">
            <a:avLst/>
          </a:prstGeom>
          <a:noFill/>
          <a:ln>
            <a:noFill/>
          </a:ln>
        </p:spPr>
      </p:pic>
      <p:pic>
        <p:nvPicPr>
          <p:cNvPr id="213" name="Google Shape;213;p27"/>
          <p:cNvPicPr preferRelativeResize="0"/>
          <p:nvPr/>
        </p:nvPicPr>
        <p:blipFill>
          <a:blip r:embed="rId5">
            <a:alphaModFix/>
          </a:blip>
          <a:stretch>
            <a:fillRect/>
          </a:stretch>
        </p:blipFill>
        <p:spPr>
          <a:xfrm>
            <a:off x="0" y="11162"/>
            <a:ext cx="9144003" cy="5121177"/>
          </a:xfrm>
          <a:prstGeom prst="rect">
            <a:avLst/>
          </a:prstGeom>
          <a:noFill/>
          <a:ln>
            <a:noFill/>
          </a:ln>
        </p:spPr>
      </p:pic>
      <p:sp>
        <p:nvSpPr>
          <p:cNvPr id="214" name="Google Shape;214;p27"/>
          <p:cNvSpPr txBox="1"/>
          <p:nvPr/>
        </p:nvSpPr>
        <p:spPr>
          <a:xfrm>
            <a:off x="713550" y="475375"/>
            <a:ext cx="319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2"/>
                </a:solidFill>
                <a:latin typeface="Poppins"/>
                <a:ea typeface="Poppins"/>
                <a:cs typeface="Poppins"/>
                <a:sym typeface="Poppins"/>
              </a:rPr>
              <a:t>ADMIN</a:t>
            </a:r>
            <a:endParaRPr sz="3200">
              <a:solidFill>
                <a:schemeClr val="dk2"/>
              </a:solidFill>
              <a:latin typeface="Poppins"/>
              <a:ea typeface="Poppins"/>
              <a:cs typeface="Poppins"/>
              <a:sym typeface="Poppins"/>
            </a:endParaRPr>
          </a:p>
        </p:txBody>
      </p:sp>
      <p:sp>
        <p:nvSpPr>
          <p:cNvPr id="215" name="Google Shape;215;p27"/>
          <p:cNvSpPr txBox="1"/>
          <p:nvPr/>
        </p:nvSpPr>
        <p:spPr>
          <a:xfrm>
            <a:off x="3073475" y="1620788"/>
            <a:ext cx="47043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Manage co-admins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Manage hire persons &amp; service providers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Manage service Categories</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a:latin typeface="Poppins"/>
                <a:ea typeface="Poppins"/>
                <a:cs typeface="Poppins"/>
                <a:sym typeface="Poppins"/>
              </a:rPr>
              <a:t>View reports of the view insights</a:t>
            </a:r>
            <a:endParaRPr>
              <a:latin typeface="Poppins"/>
              <a:ea typeface="Poppins"/>
              <a:cs typeface="Poppins"/>
              <a:sym typeface="Poppins"/>
            </a:endParaRPr>
          </a:p>
        </p:txBody>
      </p:sp>
      <p:pic>
        <p:nvPicPr>
          <p:cNvPr id="216" name="Google Shape;216;p27"/>
          <p:cNvPicPr preferRelativeResize="0"/>
          <p:nvPr/>
        </p:nvPicPr>
        <p:blipFill>
          <a:blip r:embed="rId6">
            <a:alphaModFix/>
          </a:blip>
          <a:stretch>
            <a:fillRect/>
          </a:stretch>
        </p:blipFill>
        <p:spPr>
          <a:xfrm>
            <a:off x="742800" y="1435475"/>
            <a:ext cx="1599775" cy="1599775"/>
          </a:xfrm>
          <a:prstGeom prst="rect">
            <a:avLst/>
          </a:prstGeom>
          <a:noFill/>
          <a:ln>
            <a:noFill/>
          </a:ln>
        </p:spPr>
      </p:pic>
      <p:sp>
        <p:nvSpPr>
          <p:cNvPr id="217" name="Google Shape;21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3" name="Google Shape;22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28"/>
          <p:cNvPicPr preferRelativeResize="0"/>
          <p:nvPr/>
        </p:nvPicPr>
        <p:blipFill rotWithShape="1">
          <a:blip r:embed="rId3">
            <a:alphaModFix/>
          </a:blip>
          <a:srcRect b="-2004" l="0" r="0" t="1259"/>
          <a:stretch/>
        </p:blipFill>
        <p:spPr>
          <a:xfrm>
            <a:off x="0" y="69375"/>
            <a:ext cx="9144003" cy="5172875"/>
          </a:xfrm>
          <a:prstGeom prst="rect">
            <a:avLst/>
          </a:prstGeom>
          <a:noFill/>
          <a:ln>
            <a:noFill/>
          </a:ln>
        </p:spPr>
      </p:pic>
      <p:pic>
        <p:nvPicPr>
          <p:cNvPr id="225" name="Google Shape;225;p28"/>
          <p:cNvPicPr preferRelativeResize="0"/>
          <p:nvPr/>
        </p:nvPicPr>
        <p:blipFill>
          <a:blip r:embed="rId4">
            <a:alphaModFix/>
          </a:blip>
          <a:stretch>
            <a:fillRect/>
          </a:stretch>
        </p:blipFill>
        <p:spPr>
          <a:xfrm>
            <a:off x="0" y="11162"/>
            <a:ext cx="9144003" cy="5121177"/>
          </a:xfrm>
          <a:prstGeom prst="rect">
            <a:avLst/>
          </a:prstGeom>
          <a:noFill/>
          <a:ln>
            <a:noFill/>
          </a:ln>
        </p:spPr>
      </p:pic>
      <p:sp>
        <p:nvSpPr>
          <p:cNvPr id="226" name="Google Shape;226;p28"/>
          <p:cNvSpPr txBox="1"/>
          <p:nvPr/>
        </p:nvSpPr>
        <p:spPr>
          <a:xfrm>
            <a:off x="752875" y="2090950"/>
            <a:ext cx="2291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2"/>
                </a:solidFill>
                <a:latin typeface="Poppins"/>
                <a:ea typeface="Poppins"/>
                <a:cs typeface="Poppins"/>
                <a:sym typeface="Poppins"/>
              </a:rPr>
              <a:t>ADMIN</a:t>
            </a:r>
            <a:endParaRPr sz="3200">
              <a:solidFill>
                <a:schemeClr val="dk2"/>
              </a:solidFill>
              <a:latin typeface="Poppins"/>
              <a:ea typeface="Poppins"/>
              <a:cs typeface="Poppins"/>
              <a:sym typeface="Poppins"/>
            </a:endParaRPr>
          </a:p>
        </p:txBody>
      </p:sp>
      <p:sp>
        <p:nvSpPr>
          <p:cNvPr id="227" name="Google Shape;227;p28"/>
          <p:cNvSpPr txBox="1"/>
          <p:nvPr/>
        </p:nvSpPr>
        <p:spPr>
          <a:xfrm>
            <a:off x="2593175" y="642950"/>
            <a:ext cx="47043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Poppins"/>
              <a:ea typeface="Poppins"/>
              <a:cs typeface="Poppins"/>
              <a:sym typeface="Poppins"/>
            </a:endParaRPr>
          </a:p>
        </p:txBody>
      </p:sp>
      <p:pic>
        <p:nvPicPr>
          <p:cNvPr id="228" name="Google Shape;228;p28"/>
          <p:cNvPicPr preferRelativeResize="0"/>
          <p:nvPr/>
        </p:nvPicPr>
        <p:blipFill>
          <a:blip r:embed="rId5">
            <a:alphaModFix/>
          </a:blip>
          <a:stretch>
            <a:fillRect/>
          </a:stretch>
        </p:blipFill>
        <p:spPr>
          <a:xfrm>
            <a:off x="3437801" y="0"/>
            <a:ext cx="4506199" cy="5143500"/>
          </a:xfrm>
          <a:prstGeom prst="rect">
            <a:avLst/>
          </a:prstGeom>
          <a:noFill/>
          <a:ln>
            <a:noFill/>
          </a:ln>
        </p:spPr>
      </p:pic>
      <p:sp>
        <p:nvSpPr>
          <p:cNvPr id="229" name="Google Shape;22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rotWithShape="1">
          <a:blip r:embed="rId3">
            <a:alphaModFix/>
          </a:blip>
          <a:srcRect b="-2004" l="0" r="0" t="1259"/>
          <a:stretch/>
        </p:blipFill>
        <p:spPr>
          <a:xfrm>
            <a:off x="0" y="69375"/>
            <a:ext cx="9144003" cy="5172875"/>
          </a:xfrm>
          <a:prstGeom prst="rect">
            <a:avLst/>
          </a:prstGeom>
          <a:noFill/>
          <a:ln>
            <a:noFill/>
          </a:ln>
        </p:spPr>
      </p:pic>
      <p:pic>
        <p:nvPicPr>
          <p:cNvPr id="235" name="Google Shape;235;p29"/>
          <p:cNvPicPr preferRelativeResize="0"/>
          <p:nvPr/>
        </p:nvPicPr>
        <p:blipFill>
          <a:blip r:embed="rId4">
            <a:alphaModFix/>
          </a:blip>
          <a:stretch>
            <a:fillRect/>
          </a:stretch>
        </p:blipFill>
        <p:spPr>
          <a:xfrm>
            <a:off x="0" y="11162"/>
            <a:ext cx="9144003" cy="5121177"/>
          </a:xfrm>
          <a:prstGeom prst="rect">
            <a:avLst/>
          </a:prstGeom>
          <a:noFill/>
          <a:ln>
            <a:noFill/>
          </a:ln>
        </p:spPr>
      </p:pic>
      <p:sp>
        <p:nvSpPr>
          <p:cNvPr id="236" name="Google Shape;236;p29"/>
          <p:cNvSpPr txBox="1"/>
          <p:nvPr>
            <p:ph type="title"/>
          </p:nvPr>
        </p:nvSpPr>
        <p:spPr>
          <a:xfrm>
            <a:off x="5829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rgbClr val="666666"/>
                </a:solidFill>
                <a:latin typeface="Poppins"/>
                <a:ea typeface="Poppins"/>
                <a:cs typeface="Poppins"/>
                <a:sym typeface="Poppins"/>
              </a:rPr>
              <a:t>CO-ADMIN</a:t>
            </a:r>
            <a:endParaRPr sz="3220">
              <a:solidFill>
                <a:srgbClr val="666666"/>
              </a:solidFill>
              <a:latin typeface="Poppins"/>
              <a:ea typeface="Poppins"/>
              <a:cs typeface="Poppins"/>
              <a:sym typeface="Poppins"/>
            </a:endParaRPr>
          </a:p>
        </p:txBody>
      </p:sp>
      <p:sp>
        <p:nvSpPr>
          <p:cNvPr id="237" name="Google Shape;237;p29"/>
          <p:cNvSpPr txBox="1"/>
          <p:nvPr/>
        </p:nvSpPr>
        <p:spPr>
          <a:xfrm>
            <a:off x="2243350" y="1648200"/>
            <a:ext cx="66474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Manage hire persons &amp; service providers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Handle the chat with hire persons &amp; service providers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Manage posts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Manage Q&amp;A sessions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Handle Advertisements</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Char char="●"/>
            </a:pPr>
            <a:r>
              <a:rPr lang="en" sz="1600">
                <a:latin typeface="Poppins"/>
                <a:ea typeface="Poppins"/>
                <a:cs typeface="Poppins"/>
                <a:sym typeface="Poppins"/>
              </a:rPr>
              <a:t>Accept advertisement requests and Add advertisements</a:t>
            </a:r>
            <a:endParaRPr sz="1600">
              <a:latin typeface="Poppins"/>
              <a:ea typeface="Poppins"/>
              <a:cs typeface="Poppins"/>
              <a:sym typeface="Poppins"/>
            </a:endParaRPr>
          </a:p>
        </p:txBody>
      </p:sp>
      <p:pic>
        <p:nvPicPr>
          <p:cNvPr id="238" name="Google Shape;238;p29"/>
          <p:cNvPicPr preferRelativeResize="0"/>
          <p:nvPr/>
        </p:nvPicPr>
        <p:blipFill>
          <a:blip r:embed="rId5">
            <a:alphaModFix/>
          </a:blip>
          <a:stretch>
            <a:fillRect/>
          </a:stretch>
        </p:blipFill>
        <p:spPr>
          <a:xfrm>
            <a:off x="150700" y="1923873"/>
            <a:ext cx="1686948" cy="1124374"/>
          </a:xfrm>
          <a:prstGeom prst="rect">
            <a:avLst/>
          </a:prstGeom>
          <a:noFill/>
          <a:ln>
            <a:noFill/>
          </a:ln>
        </p:spPr>
      </p:pic>
      <p:sp>
        <p:nvSpPr>
          <p:cNvPr id="239" name="Google Shape;23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0"/>
          <p:cNvPicPr preferRelativeResize="0"/>
          <p:nvPr/>
        </p:nvPicPr>
        <p:blipFill rotWithShape="1">
          <a:blip r:embed="rId3">
            <a:alphaModFix/>
          </a:blip>
          <a:srcRect b="-2004" l="0" r="0" t="1259"/>
          <a:stretch/>
        </p:blipFill>
        <p:spPr>
          <a:xfrm>
            <a:off x="0" y="69375"/>
            <a:ext cx="9144003" cy="5172875"/>
          </a:xfrm>
          <a:prstGeom prst="rect">
            <a:avLst/>
          </a:prstGeom>
          <a:noFill/>
          <a:ln>
            <a:noFill/>
          </a:ln>
        </p:spPr>
      </p:pic>
      <p:pic>
        <p:nvPicPr>
          <p:cNvPr id="245" name="Google Shape;245;p30"/>
          <p:cNvPicPr preferRelativeResize="0"/>
          <p:nvPr/>
        </p:nvPicPr>
        <p:blipFill>
          <a:blip r:embed="rId4">
            <a:alphaModFix/>
          </a:blip>
          <a:stretch>
            <a:fillRect/>
          </a:stretch>
        </p:blipFill>
        <p:spPr>
          <a:xfrm>
            <a:off x="0" y="11162"/>
            <a:ext cx="9144003" cy="5121177"/>
          </a:xfrm>
          <a:prstGeom prst="rect">
            <a:avLst/>
          </a:prstGeom>
          <a:noFill/>
          <a:ln>
            <a:noFill/>
          </a:ln>
        </p:spPr>
      </p:pic>
      <p:sp>
        <p:nvSpPr>
          <p:cNvPr id="246" name="Google Shape;246;p30"/>
          <p:cNvSpPr txBox="1"/>
          <p:nvPr>
            <p:ph type="title"/>
          </p:nvPr>
        </p:nvSpPr>
        <p:spPr>
          <a:xfrm>
            <a:off x="905100" y="2124675"/>
            <a:ext cx="273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rgbClr val="666666"/>
                </a:solidFill>
                <a:latin typeface="Poppins"/>
                <a:ea typeface="Poppins"/>
                <a:cs typeface="Poppins"/>
                <a:sym typeface="Poppins"/>
              </a:rPr>
              <a:t>CO-ADMIN</a:t>
            </a:r>
            <a:endParaRPr sz="3220">
              <a:solidFill>
                <a:srgbClr val="666666"/>
              </a:solidFill>
              <a:latin typeface="Poppins"/>
              <a:ea typeface="Poppins"/>
              <a:cs typeface="Poppins"/>
              <a:sym typeface="Poppins"/>
            </a:endParaRPr>
          </a:p>
        </p:txBody>
      </p:sp>
      <p:sp>
        <p:nvSpPr>
          <p:cNvPr id="247" name="Google Shape;247;p30"/>
          <p:cNvSpPr txBox="1"/>
          <p:nvPr/>
        </p:nvSpPr>
        <p:spPr>
          <a:xfrm>
            <a:off x="2355875" y="778650"/>
            <a:ext cx="6369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pic>
        <p:nvPicPr>
          <p:cNvPr id="248" name="Google Shape;248;p30"/>
          <p:cNvPicPr preferRelativeResize="0"/>
          <p:nvPr/>
        </p:nvPicPr>
        <p:blipFill>
          <a:blip r:embed="rId5">
            <a:alphaModFix/>
          </a:blip>
          <a:stretch>
            <a:fillRect/>
          </a:stretch>
        </p:blipFill>
        <p:spPr>
          <a:xfrm>
            <a:off x="3636599" y="0"/>
            <a:ext cx="4853201" cy="5143500"/>
          </a:xfrm>
          <a:prstGeom prst="rect">
            <a:avLst/>
          </a:prstGeom>
          <a:noFill/>
          <a:ln>
            <a:noFill/>
          </a:ln>
        </p:spPr>
      </p:pic>
      <p:sp>
        <p:nvSpPr>
          <p:cNvPr id="249" name="Google Shape;24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5" name="Google Shape;25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6" name="Google Shape;256;p31"/>
          <p:cNvPicPr preferRelativeResize="0"/>
          <p:nvPr/>
        </p:nvPicPr>
        <p:blipFill>
          <a:blip r:embed="rId3">
            <a:alphaModFix/>
          </a:blip>
          <a:stretch>
            <a:fillRect/>
          </a:stretch>
        </p:blipFill>
        <p:spPr>
          <a:xfrm>
            <a:off x="0" y="0"/>
            <a:ext cx="9144003" cy="5143501"/>
          </a:xfrm>
          <a:prstGeom prst="rect">
            <a:avLst/>
          </a:prstGeom>
          <a:noFill/>
          <a:ln>
            <a:noFill/>
          </a:ln>
        </p:spPr>
      </p:pic>
      <p:sp>
        <p:nvSpPr>
          <p:cNvPr id="257" name="Google Shape;257;p31"/>
          <p:cNvSpPr txBox="1"/>
          <p:nvPr/>
        </p:nvSpPr>
        <p:spPr>
          <a:xfrm>
            <a:off x="566675" y="121000"/>
            <a:ext cx="23568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SERVICE</a:t>
            </a:r>
            <a:endParaRPr b="1" sz="3200">
              <a:solidFill>
                <a:schemeClr val="dk2"/>
              </a:solidFill>
              <a:latin typeface="Poppins"/>
              <a:ea typeface="Poppins"/>
              <a:cs typeface="Poppins"/>
              <a:sym typeface="Poppins"/>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PROVIDER</a:t>
            </a:r>
            <a:endParaRPr b="1" sz="3200">
              <a:solidFill>
                <a:schemeClr val="dk2"/>
              </a:solidFill>
              <a:latin typeface="Poppins"/>
              <a:ea typeface="Poppins"/>
              <a:cs typeface="Poppins"/>
              <a:sym typeface="Poppins"/>
            </a:endParaRPr>
          </a:p>
        </p:txBody>
      </p:sp>
      <p:sp>
        <p:nvSpPr>
          <p:cNvPr id="258" name="Google Shape;258;p31"/>
          <p:cNvSpPr txBox="1"/>
          <p:nvPr/>
        </p:nvSpPr>
        <p:spPr>
          <a:xfrm>
            <a:off x="3483925" y="769525"/>
            <a:ext cx="50898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R</a:t>
            </a:r>
            <a:r>
              <a:rPr lang="en">
                <a:latin typeface="Poppins"/>
                <a:ea typeface="Poppins"/>
                <a:cs typeface="Poppins"/>
                <a:sym typeface="Poppins"/>
              </a:rPr>
              <a:t>egister to the system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Deactivate the account.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Chat with co-Admin.</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Chat with each other.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Maintain profile.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Ask for advertisements.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Do online payments for advertisements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Engage in an Q &amp; A session</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V</a:t>
            </a:r>
            <a:r>
              <a:rPr lang="en">
                <a:latin typeface="Poppins"/>
                <a:ea typeface="Poppins"/>
                <a:cs typeface="Poppins"/>
                <a:sym typeface="Poppins"/>
              </a:rPr>
              <a:t>iew job posts</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Send and cancel job applications sent to the hire person</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Manage achievement posts</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Accept or reject job invitations</a:t>
            </a:r>
            <a:endParaRPr>
              <a:latin typeface="Poppins"/>
              <a:ea typeface="Poppins"/>
              <a:cs typeface="Poppins"/>
              <a:sym typeface="Poppins"/>
            </a:endParaRPr>
          </a:p>
        </p:txBody>
      </p:sp>
      <p:pic>
        <p:nvPicPr>
          <p:cNvPr id="259" name="Google Shape;259;p31"/>
          <p:cNvPicPr preferRelativeResize="0"/>
          <p:nvPr/>
        </p:nvPicPr>
        <p:blipFill>
          <a:blip r:embed="rId4">
            <a:alphaModFix/>
          </a:blip>
          <a:stretch>
            <a:fillRect/>
          </a:stretch>
        </p:blipFill>
        <p:spPr>
          <a:xfrm>
            <a:off x="911500" y="2222750"/>
            <a:ext cx="1275825" cy="1275825"/>
          </a:xfrm>
          <a:prstGeom prst="rect">
            <a:avLst/>
          </a:prstGeom>
          <a:noFill/>
          <a:ln>
            <a:noFill/>
          </a:ln>
        </p:spPr>
      </p:pic>
      <p:sp>
        <p:nvSpPr>
          <p:cNvPr id="260" name="Google Shape;26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7201825" y="255675"/>
            <a:ext cx="1785600" cy="66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b="1" lang="en" sz="2420">
                <a:latin typeface="Poppins"/>
                <a:ea typeface="Poppins"/>
                <a:cs typeface="Poppins"/>
                <a:sym typeface="Poppins"/>
              </a:rPr>
              <a:t>Team CS18</a:t>
            </a:r>
            <a:endParaRPr b="1" sz="2420">
              <a:latin typeface="Poppins"/>
              <a:ea typeface="Poppins"/>
              <a:cs typeface="Poppins"/>
              <a:sym typeface="Poppins"/>
            </a:endParaRPr>
          </a:p>
        </p:txBody>
      </p:sp>
      <p:pic>
        <p:nvPicPr>
          <p:cNvPr id="63" name="Google Shape;63;p14"/>
          <p:cNvPicPr preferRelativeResize="0"/>
          <p:nvPr/>
        </p:nvPicPr>
        <p:blipFill>
          <a:blip r:embed="rId3">
            <a:alphaModFix/>
          </a:blip>
          <a:stretch>
            <a:fillRect/>
          </a:stretch>
        </p:blipFill>
        <p:spPr>
          <a:xfrm>
            <a:off x="54088" y="207975"/>
            <a:ext cx="9035802" cy="4849300"/>
          </a:xfrm>
          <a:prstGeom prst="rect">
            <a:avLst/>
          </a:prstGeom>
          <a:noFill/>
          <a:ln>
            <a:noFill/>
          </a:ln>
        </p:spPr>
      </p:pic>
      <p:sp>
        <p:nvSpPr>
          <p:cNvPr id="64" name="Google Shape;64;p14"/>
          <p:cNvSpPr txBox="1"/>
          <p:nvPr/>
        </p:nvSpPr>
        <p:spPr>
          <a:xfrm>
            <a:off x="986350" y="3023775"/>
            <a:ext cx="169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a:ea typeface="Poppins"/>
                <a:cs typeface="Poppins"/>
                <a:sym typeface="Poppins"/>
              </a:rPr>
              <a:t>H L Harith Iduwara</a:t>
            </a:r>
            <a:endParaRPr sz="1200">
              <a:latin typeface="Poppins"/>
              <a:ea typeface="Poppins"/>
              <a:cs typeface="Poppins"/>
              <a:sym typeface="Poppins"/>
            </a:endParaRPr>
          </a:p>
        </p:txBody>
      </p:sp>
      <p:sp>
        <p:nvSpPr>
          <p:cNvPr id="65" name="Google Shape;65;p14"/>
          <p:cNvSpPr txBox="1"/>
          <p:nvPr/>
        </p:nvSpPr>
        <p:spPr>
          <a:xfrm>
            <a:off x="2888150" y="3023775"/>
            <a:ext cx="159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V D L Wathsala</a:t>
            </a:r>
            <a:endParaRPr>
              <a:latin typeface="Poppins"/>
              <a:ea typeface="Poppins"/>
              <a:cs typeface="Poppins"/>
              <a:sym typeface="Poppins"/>
            </a:endParaRPr>
          </a:p>
        </p:txBody>
      </p:sp>
      <p:sp>
        <p:nvSpPr>
          <p:cNvPr id="66" name="Google Shape;66;p14"/>
          <p:cNvSpPr txBox="1"/>
          <p:nvPr/>
        </p:nvSpPr>
        <p:spPr>
          <a:xfrm>
            <a:off x="4859600" y="3023775"/>
            <a:ext cx="146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oppins"/>
                <a:ea typeface="Poppins"/>
                <a:cs typeface="Poppins"/>
                <a:sym typeface="Poppins"/>
              </a:rPr>
              <a:t>S S Malsha</a:t>
            </a:r>
            <a:endParaRPr/>
          </a:p>
        </p:txBody>
      </p:sp>
      <p:sp>
        <p:nvSpPr>
          <p:cNvPr id="67" name="Google Shape;67;p14"/>
          <p:cNvSpPr txBox="1"/>
          <p:nvPr/>
        </p:nvSpPr>
        <p:spPr>
          <a:xfrm>
            <a:off x="6428725" y="3023775"/>
            <a:ext cx="169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D G Hansika Kumari</a:t>
            </a:r>
            <a:endParaRPr/>
          </a:p>
        </p:txBody>
      </p:sp>
      <p:sp>
        <p:nvSpPr>
          <p:cNvPr id="68" name="Google Shape;68;p14"/>
          <p:cNvSpPr txBox="1"/>
          <p:nvPr/>
        </p:nvSpPr>
        <p:spPr>
          <a:xfrm>
            <a:off x="1175750" y="3389000"/>
            <a:ext cx="123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a:ea typeface="Poppins"/>
                <a:cs typeface="Poppins"/>
                <a:sym typeface="Poppins"/>
              </a:rPr>
              <a:t>2019/CS/060</a:t>
            </a:r>
            <a:endParaRPr sz="1100">
              <a:latin typeface="Poppins"/>
              <a:ea typeface="Poppins"/>
              <a:cs typeface="Poppins"/>
              <a:sym typeface="Poppins"/>
            </a:endParaRPr>
          </a:p>
        </p:txBody>
      </p:sp>
      <p:sp>
        <p:nvSpPr>
          <p:cNvPr id="69" name="Google Shape;69;p14"/>
          <p:cNvSpPr txBox="1"/>
          <p:nvPr/>
        </p:nvSpPr>
        <p:spPr>
          <a:xfrm>
            <a:off x="6702650" y="3355050"/>
            <a:ext cx="146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Poppins"/>
                <a:ea typeface="Poppins"/>
                <a:cs typeface="Poppins"/>
                <a:sym typeface="Poppins"/>
              </a:rPr>
              <a:t>2019/CS/074</a:t>
            </a:r>
            <a:endParaRPr/>
          </a:p>
        </p:txBody>
      </p:sp>
      <p:sp>
        <p:nvSpPr>
          <p:cNvPr id="70" name="Google Shape;70;p14"/>
          <p:cNvSpPr txBox="1"/>
          <p:nvPr/>
        </p:nvSpPr>
        <p:spPr>
          <a:xfrm>
            <a:off x="4842038" y="3355050"/>
            <a:ext cx="123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Poppins"/>
                <a:ea typeface="Poppins"/>
                <a:cs typeface="Poppins"/>
                <a:sym typeface="Poppins"/>
              </a:rPr>
              <a:t>2019/CS/090</a:t>
            </a:r>
            <a:endParaRPr/>
          </a:p>
        </p:txBody>
      </p:sp>
      <p:sp>
        <p:nvSpPr>
          <p:cNvPr id="71" name="Google Shape;71;p14"/>
          <p:cNvSpPr txBox="1"/>
          <p:nvPr/>
        </p:nvSpPr>
        <p:spPr>
          <a:xfrm>
            <a:off x="2985300" y="3389000"/>
            <a:ext cx="137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Poppins"/>
                <a:ea typeface="Poppins"/>
                <a:cs typeface="Poppins"/>
                <a:sym typeface="Poppins"/>
              </a:rPr>
              <a:t>2019/CS/180</a:t>
            </a:r>
            <a:endParaRPr/>
          </a:p>
        </p:txBody>
      </p:sp>
      <p:sp>
        <p:nvSpPr>
          <p:cNvPr id="72" name="Google Shape;72;p14">
            <a:hlinkClick action="ppaction://hlinksldjump" r:id="rId4"/>
          </p:cNvPr>
          <p:cNvSpPr/>
          <p:nvPr/>
        </p:nvSpPr>
        <p:spPr>
          <a:xfrm>
            <a:off x="818975" y="1153125"/>
            <a:ext cx="7353300" cy="180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6" name="Google Shape;26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2"/>
          <p:cNvPicPr preferRelativeResize="0"/>
          <p:nvPr/>
        </p:nvPicPr>
        <p:blipFill>
          <a:blip r:embed="rId3">
            <a:alphaModFix/>
          </a:blip>
          <a:stretch>
            <a:fillRect/>
          </a:stretch>
        </p:blipFill>
        <p:spPr>
          <a:xfrm>
            <a:off x="0" y="0"/>
            <a:ext cx="9144003" cy="5143501"/>
          </a:xfrm>
          <a:prstGeom prst="rect">
            <a:avLst/>
          </a:prstGeom>
          <a:noFill/>
          <a:ln>
            <a:noFill/>
          </a:ln>
        </p:spPr>
      </p:pic>
      <p:sp>
        <p:nvSpPr>
          <p:cNvPr id="268" name="Google Shape;268;p32"/>
          <p:cNvSpPr txBox="1"/>
          <p:nvPr/>
        </p:nvSpPr>
        <p:spPr>
          <a:xfrm>
            <a:off x="448825" y="1477200"/>
            <a:ext cx="23568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SERVICE</a:t>
            </a:r>
            <a:endParaRPr b="1" sz="3200">
              <a:solidFill>
                <a:schemeClr val="dk2"/>
              </a:solidFill>
              <a:latin typeface="Poppins"/>
              <a:ea typeface="Poppins"/>
              <a:cs typeface="Poppins"/>
              <a:sym typeface="Poppins"/>
            </a:endParaRPr>
          </a:p>
          <a:p>
            <a:pPr indent="0" lvl="0" marL="0" rtl="0" algn="l">
              <a:spcBef>
                <a:spcPts val="0"/>
              </a:spcBef>
              <a:spcAft>
                <a:spcPts val="0"/>
              </a:spcAft>
              <a:buNone/>
            </a:pPr>
            <a:r>
              <a:rPr b="1" lang="en" sz="3200">
                <a:solidFill>
                  <a:schemeClr val="dk2"/>
                </a:solidFill>
                <a:latin typeface="Poppins"/>
                <a:ea typeface="Poppins"/>
                <a:cs typeface="Poppins"/>
                <a:sym typeface="Poppins"/>
              </a:rPr>
              <a:t>PROVIDER</a:t>
            </a:r>
            <a:endParaRPr b="1" sz="3200">
              <a:solidFill>
                <a:schemeClr val="dk2"/>
              </a:solidFill>
              <a:latin typeface="Poppins"/>
              <a:ea typeface="Poppins"/>
              <a:cs typeface="Poppins"/>
              <a:sym typeface="Poppins"/>
            </a:endParaRPr>
          </a:p>
        </p:txBody>
      </p:sp>
      <p:sp>
        <p:nvSpPr>
          <p:cNvPr id="269" name="Google Shape;269;p32"/>
          <p:cNvSpPr txBox="1"/>
          <p:nvPr/>
        </p:nvSpPr>
        <p:spPr>
          <a:xfrm>
            <a:off x="3504000" y="578650"/>
            <a:ext cx="5089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pic>
        <p:nvPicPr>
          <p:cNvPr id="270" name="Google Shape;270;p32"/>
          <p:cNvPicPr preferRelativeResize="0"/>
          <p:nvPr/>
        </p:nvPicPr>
        <p:blipFill>
          <a:blip r:embed="rId4">
            <a:alphaModFix/>
          </a:blip>
          <a:stretch>
            <a:fillRect/>
          </a:stretch>
        </p:blipFill>
        <p:spPr>
          <a:xfrm>
            <a:off x="3727025" y="0"/>
            <a:ext cx="4737199" cy="4984875"/>
          </a:xfrm>
          <a:prstGeom prst="rect">
            <a:avLst/>
          </a:prstGeom>
          <a:noFill/>
          <a:ln>
            <a:noFill/>
          </a:ln>
        </p:spPr>
      </p:pic>
      <p:sp>
        <p:nvSpPr>
          <p:cNvPr id="271" name="Google Shape;27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7" name="Google Shape;27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8" name="Google Shape;278;p33"/>
          <p:cNvPicPr preferRelativeResize="0"/>
          <p:nvPr/>
        </p:nvPicPr>
        <p:blipFill>
          <a:blip r:embed="rId3">
            <a:alphaModFix/>
          </a:blip>
          <a:stretch>
            <a:fillRect/>
          </a:stretch>
        </p:blipFill>
        <p:spPr>
          <a:xfrm>
            <a:off x="0" y="0"/>
            <a:ext cx="9144003" cy="5143501"/>
          </a:xfrm>
          <a:prstGeom prst="rect">
            <a:avLst/>
          </a:prstGeom>
          <a:noFill/>
          <a:ln>
            <a:noFill/>
          </a:ln>
        </p:spPr>
      </p:pic>
      <p:sp>
        <p:nvSpPr>
          <p:cNvPr id="279" name="Google Shape;279;p33"/>
          <p:cNvSpPr txBox="1"/>
          <p:nvPr/>
        </p:nvSpPr>
        <p:spPr>
          <a:xfrm>
            <a:off x="474950" y="121000"/>
            <a:ext cx="26778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b="1" lang="en" sz="3200">
                <a:solidFill>
                  <a:schemeClr val="dk2"/>
                </a:solidFill>
                <a:latin typeface="Poppins"/>
                <a:ea typeface="Poppins"/>
                <a:cs typeface="Poppins"/>
                <a:sym typeface="Poppins"/>
              </a:rPr>
              <a:t>HIRE PERSON</a:t>
            </a:r>
            <a:endParaRPr b="1" sz="3200">
              <a:solidFill>
                <a:schemeClr val="dk2"/>
              </a:solidFill>
              <a:latin typeface="Poppins"/>
              <a:ea typeface="Poppins"/>
              <a:cs typeface="Poppins"/>
              <a:sym typeface="Poppins"/>
            </a:endParaRPr>
          </a:p>
        </p:txBody>
      </p:sp>
      <p:sp>
        <p:nvSpPr>
          <p:cNvPr id="280" name="Google Shape;280;p33"/>
          <p:cNvSpPr txBox="1"/>
          <p:nvPr/>
        </p:nvSpPr>
        <p:spPr>
          <a:xfrm>
            <a:off x="3525450" y="535775"/>
            <a:ext cx="52506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Register to the system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Deactivate the account.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Chat with co-Admin.</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Chat with each other.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Maintain profile.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Ask for advertisements.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Do online payments for advertisements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Engage in a Q &amp; A session</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View service providers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Report service provider</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Rate and review service providers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Accept or reject job applications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Manage job posts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Send and cancel invitations sent to the service provider</a:t>
            </a:r>
            <a:endParaRPr>
              <a:solidFill>
                <a:schemeClr val="dk1"/>
              </a:solidFill>
              <a:latin typeface="Poppins"/>
              <a:ea typeface="Poppins"/>
              <a:cs typeface="Poppins"/>
              <a:sym typeface="Poppins"/>
            </a:endParaRPr>
          </a:p>
        </p:txBody>
      </p:sp>
      <p:pic>
        <p:nvPicPr>
          <p:cNvPr id="281" name="Google Shape;281;p33"/>
          <p:cNvPicPr preferRelativeResize="0"/>
          <p:nvPr/>
        </p:nvPicPr>
        <p:blipFill>
          <a:blip r:embed="rId4">
            <a:alphaModFix/>
          </a:blip>
          <a:stretch>
            <a:fillRect/>
          </a:stretch>
        </p:blipFill>
        <p:spPr>
          <a:xfrm>
            <a:off x="918472" y="2310088"/>
            <a:ext cx="1193574" cy="1193574"/>
          </a:xfrm>
          <a:prstGeom prst="rect">
            <a:avLst/>
          </a:prstGeom>
          <a:noFill/>
          <a:ln>
            <a:noFill/>
          </a:ln>
        </p:spPr>
      </p:pic>
      <p:sp>
        <p:nvSpPr>
          <p:cNvPr id="282" name="Google Shape;28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8" name="Google Shape;28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9" name="Google Shape;289;p34"/>
          <p:cNvPicPr preferRelativeResize="0"/>
          <p:nvPr/>
        </p:nvPicPr>
        <p:blipFill>
          <a:blip r:embed="rId3">
            <a:alphaModFix/>
          </a:blip>
          <a:stretch>
            <a:fillRect/>
          </a:stretch>
        </p:blipFill>
        <p:spPr>
          <a:xfrm>
            <a:off x="0" y="0"/>
            <a:ext cx="9144003" cy="5143501"/>
          </a:xfrm>
          <a:prstGeom prst="rect">
            <a:avLst/>
          </a:prstGeom>
          <a:noFill/>
          <a:ln>
            <a:noFill/>
          </a:ln>
        </p:spPr>
      </p:pic>
      <p:sp>
        <p:nvSpPr>
          <p:cNvPr id="290" name="Google Shape;290;p34"/>
          <p:cNvSpPr txBox="1"/>
          <p:nvPr/>
        </p:nvSpPr>
        <p:spPr>
          <a:xfrm>
            <a:off x="434775" y="1306425"/>
            <a:ext cx="2677800" cy="2189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b="1" lang="en" sz="3200">
                <a:solidFill>
                  <a:schemeClr val="dk2"/>
                </a:solidFill>
                <a:latin typeface="Poppins"/>
                <a:ea typeface="Poppins"/>
                <a:cs typeface="Poppins"/>
                <a:sym typeface="Poppins"/>
              </a:rPr>
              <a:t>HIRE PERSON</a:t>
            </a:r>
            <a:endParaRPr b="1" sz="3200">
              <a:solidFill>
                <a:schemeClr val="dk2"/>
              </a:solidFill>
              <a:latin typeface="Poppins"/>
              <a:ea typeface="Poppins"/>
              <a:cs typeface="Poppins"/>
              <a:sym typeface="Poppins"/>
            </a:endParaRPr>
          </a:p>
        </p:txBody>
      </p:sp>
      <p:sp>
        <p:nvSpPr>
          <p:cNvPr id="291" name="Google Shape;291;p34"/>
          <p:cNvSpPr txBox="1"/>
          <p:nvPr/>
        </p:nvSpPr>
        <p:spPr>
          <a:xfrm>
            <a:off x="3525450" y="535775"/>
            <a:ext cx="5250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dk1"/>
              </a:solidFill>
            </a:endParaRPr>
          </a:p>
        </p:txBody>
      </p:sp>
      <p:pic>
        <p:nvPicPr>
          <p:cNvPr id="292" name="Google Shape;292;p34"/>
          <p:cNvPicPr preferRelativeResize="0"/>
          <p:nvPr/>
        </p:nvPicPr>
        <p:blipFill>
          <a:blip r:embed="rId4">
            <a:alphaModFix/>
          </a:blip>
          <a:stretch>
            <a:fillRect/>
          </a:stretch>
        </p:blipFill>
        <p:spPr>
          <a:xfrm>
            <a:off x="4250525" y="26787"/>
            <a:ext cx="4260301" cy="5089925"/>
          </a:xfrm>
          <a:prstGeom prst="rect">
            <a:avLst/>
          </a:prstGeom>
          <a:noFill/>
          <a:ln>
            <a:noFill/>
          </a:ln>
        </p:spPr>
      </p:pic>
      <p:sp>
        <p:nvSpPr>
          <p:cNvPr id="293" name="Google Shape;29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nvSpPr>
        <p:spPr>
          <a:xfrm>
            <a:off x="2786075" y="685800"/>
            <a:ext cx="5808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t/>
            </a:r>
            <a:endParaRPr>
              <a:latin typeface="Poppins"/>
              <a:ea typeface="Poppins"/>
              <a:cs typeface="Poppins"/>
              <a:sym typeface="Poppins"/>
            </a:endParaRPr>
          </a:p>
        </p:txBody>
      </p:sp>
      <p:pic>
        <p:nvPicPr>
          <p:cNvPr id="299" name="Google Shape;299;p35"/>
          <p:cNvPicPr preferRelativeResize="0"/>
          <p:nvPr/>
        </p:nvPicPr>
        <p:blipFill>
          <a:blip r:embed="rId3">
            <a:alphaModFix/>
          </a:blip>
          <a:stretch>
            <a:fillRect/>
          </a:stretch>
        </p:blipFill>
        <p:spPr>
          <a:xfrm>
            <a:off x="0" y="0"/>
            <a:ext cx="9144003" cy="5143501"/>
          </a:xfrm>
          <a:prstGeom prst="rect">
            <a:avLst/>
          </a:prstGeom>
          <a:noFill/>
          <a:ln>
            <a:noFill/>
          </a:ln>
        </p:spPr>
      </p:pic>
      <p:sp>
        <p:nvSpPr>
          <p:cNvPr id="300" name="Google Shape;300;p35"/>
          <p:cNvSpPr txBox="1"/>
          <p:nvPr>
            <p:ph type="title"/>
          </p:nvPr>
        </p:nvSpPr>
        <p:spPr>
          <a:xfrm>
            <a:off x="461675" y="567500"/>
            <a:ext cx="2324400" cy="9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solidFill>
                  <a:srgbClr val="434343"/>
                </a:solidFill>
                <a:latin typeface="Poppins"/>
                <a:ea typeface="Poppins"/>
                <a:cs typeface="Poppins"/>
                <a:sym typeface="Poppins"/>
              </a:rPr>
              <a:t>SYSTEM</a:t>
            </a:r>
            <a:endParaRPr sz="3200">
              <a:solidFill>
                <a:srgbClr val="434343"/>
              </a:solidFill>
              <a:latin typeface="Poppins"/>
              <a:ea typeface="Poppins"/>
              <a:cs typeface="Poppins"/>
              <a:sym typeface="Poppins"/>
            </a:endParaRPr>
          </a:p>
        </p:txBody>
      </p:sp>
      <p:sp>
        <p:nvSpPr>
          <p:cNvPr id="301" name="Google Shape;301;p35"/>
          <p:cNvSpPr txBox="1"/>
          <p:nvPr/>
        </p:nvSpPr>
        <p:spPr>
          <a:xfrm>
            <a:off x="2944175" y="1632200"/>
            <a:ext cx="59787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When looking for service providers or job postings, provide the use of filtering criteria.</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Create reports based on the system's current users.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Facilitate the use of an online payment mechanism for advanced advertising payments.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In the case of job application invitations and chats, send a notification.</a:t>
            </a:r>
            <a:endParaRPr>
              <a:solidFill>
                <a:schemeClr val="dk1"/>
              </a:solidFill>
              <a:latin typeface="Poppins"/>
              <a:ea typeface="Poppins"/>
              <a:cs typeface="Poppins"/>
              <a:sym typeface="Poppins"/>
            </a:endParaRPr>
          </a:p>
          <a:p>
            <a:pPr indent="0" lvl="0" marL="457200" rtl="0" algn="l">
              <a:lnSpc>
                <a:spcPct val="115000"/>
              </a:lnSpc>
              <a:spcBef>
                <a:spcPts val="0"/>
              </a:spcBef>
              <a:spcAft>
                <a:spcPts val="0"/>
              </a:spcAft>
              <a:buNone/>
            </a:pPr>
            <a:r>
              <a:t/>
            </a:r>
            <a:endParaRPr>
              <a:solidFill>
                <a:schemeClr val="dk1"/>
              </a:solidFill>
              <a:latin typeface="Poppins"/>
              <a:ea typeface="Poppins"/>
              <a:cs typeface="Poppins"/>
              <a:sym typeface="Poppins"/>
            </a:endParaRPr>
          </a:p>
        </p:txBody>
      </p:sp>
      <p:pic>
        <p:nvPicPr>
          <p:cNvPr id="302" name="Google Shape;302;p35"/>
          <p:cNvPicPr preferRelativeResize="0"/>
          <p:nvPr/>
        </p:nvPicPr>
        <p:blipFill>
          <a:blip r:embed="rId4">
            <a:alphaModFix/>
          </a:blip>
          <a:stretch>
            <a:fillRect/>
          </a:stretch>
        </p:blipFill>
        <p:spPr>
          <a:xfrm>
            <a:off x="649550" y="2026272"/>
            <a:ext cx="1624200" cy="1624200"/>
          </a:xfrm>
          <a:prstGeom prst="rect">
            <a:avLst/>
          </a:prstGeom>
          <a:noFill/>
          <a:ln>
            <a:noFill/>
          </a:ln>
        </p:spPr>
      </p:pic>
      <p:sp>
        <p:nvSpPr>
          <p:cNvPr id="303" name="Google Shape;30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9" name="Google Shape;30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36"/>
          <p:cNvPicPr preferRelativeResize="0"/>
          <p:nvPr/>
        </p:nvPicPr>
        <p:blipFill>
          <a:blip r:embed="rId3">
            <a:alphaModFix/>
          </a:blip>
          <a:stretch>
            <a:fillRect/>
          </a:stretch>
        </p:blipFill>
        <p:spPr>
          <a:xfrm>
            <a:off x="0" y="2232"/>
            <a:ext cx="9144003" cy="5139037"/>
          </a:xfrm>
          <a:prstGeom prst="rect">
            <a:avLst/>
          </a:prstGeom>
          <a:noFill/>
          <a:ln>
            <a:noFill/>
          </a:ln>
        </p:spPr>
      </p:pic>
      <p:sp>
        <p:nvSpPr>
          <p:cNvPr id="311" name="Google Shape;311;p36"/>
          <p:cNvSpPr txBox="1"/>
          <p:nvPr>
            <p:ph type="title"/>
          </p:nvPr>
        </p:nvSpPr>
        <p:spPr>
          <a:xfrm>
            <a:off x="100750" y="1838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220">
                <a:latin typeface="Poppins"/>
                <a:ea typeface="Poppins"/>
                <a:cs typeface="Poppins"/>
                <a:sym typeface="Poppins"/>
              </a:rPr>
              <a:t>Quality</a:t>
            </a:r>
            <a:endParaRPr b="1" sz="4220">
              <a:latin typeface="Poppins"/>
              <a:ea typeface="Poppins"/>
              <a:cs typeface="Poppins"/>
              <a:sym typeface="Poppins"/>
            </a:endParaRPr>
          </a:p>
          <a:p>
            <a:pPr indent="0" lvl="0" marL="0" rtl="0" algn="l">
              <a:spcBef>
                <a:spcPts val="0"/>
              </a:spcBef>
              <a:spcAft>
                <a:spcPts val="0"/>
              </a:spcAft>
              <a:buSzPts val="990"/>
              <a:buNone/>
            </a:pPr>
            <a:r>
              <a:rPr b="1" lang="en" sz="4220">
                <a:latin typeface="Poppins"/>
                <a:ea typeface="Poppins"/>
                <a:cs typeface="Poppins"/>
                <a:sym typeface="Poppins"/>
              </a:rPr>
              <a:t>Attributes ….</a:t>
            </a:r>
            <a:endParaRPr b="1" sz="4220">
              <a:latin typeface="Poppins"/>
              <a:ea typeface="Poppins"/>
              <a:cs typeface="Poppins"/>
              <a:sym typeface="Poppins"/>
            </a:endParaRPr>
          </a:p>
        </p:txBody>
      </p:sp>
      <p:pic>
        <p:nvPicPr>
          <p:cNvPr id="312" name="Google Shape;312;p36"/>
          <p:cNvPicPr preferRelativeResize="0"/>
          <p:nvPr/>
        </p:nvPicPr>
        <p:blipFill>
          <a:blip r:embed="rId4">
            <a:alphaModFix/>
          </a:blip>
          <a:stretch>
            <a:fillRect/>
          </a:stretch>
        </p:blipFill>
        <p:spPr>
          <a:xfrm>
            <a:off x="3824975" y="622850"/>
            <a:ext cx="5007324" cy="3666750"/>
          </a:xfrm>
          <a:prstGeom prst="rect">
            <a:avLst/>
          </a:prstGeom>
          <a:noFill/>
          <a:ln>
            <a:noFill/>
          </a:ln>
        </p:spPr>
      </p:pic>
      <p:sp>
        <p:nvSpPr>
          <p:cNvPr id="313" name="Google Shape;31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9" name="Google Shape;31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37"/>
          <p:cNvPicPr preferRelativeResize="0"/>
          <p:nvPr/>
        </p:nvPicPr>
        <p:blipFill rotWithShape="1">
          <a:blip r:embed="rId3">
            <a:alphaModFix/>
          </a:blip>
          <a:srcRect b="0" l="0" r="0" t="2439"/>
          <a:stretch/>
        </p:blipFill>
        <p:spPr>
          <a:xfrm>
            <a:off x="0" y="0"/>
            <a:ext cx="9144003" cy="4996501"/>
          </a:xfrm>
          <a:prstGeom prst="rect">
            <a:avLst/>
          </a:prstGeom>
          <a:noFill/>
          <a:ln>
            <a:noFill/>
          </a:ln>
        </p:spPr>
      </p:pic>
      <p:sp>
        <p:nvSpPr>
          <p:cNvPr id="321" name="Google Shape;321;p37"/>
          <p:cNvSpPr txBox="1"/>
          <p:nvPr>
            <p:ph idx="1" type="body"/>
          </p:nvPr>
        </p:nvSpPr>
        <p:spPr>
          <a:xfrm>
            <a:off x="689175" y="922825"/>
            <a:ext cx="2233200" cy="38991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Availability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Modifiability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Usability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Secu</a:t>
            </a:r>
            <a:r>
              <a:rPr lang="en">
                <a:solidFill>
                  <a:schemeClr val="dk1"/>
                </a:solidFill>
                <a:latin typeface="Poppins"/>
                <a:ea typeface="Poppins"/>
                <a:cs typeface="Poppins"/>
                <a:sym typeface="Poppins"/>
              </a:rPr>
              <a:t>rity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Performance</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Testability</a:t>
            </a:r>
            <a:endParaRPr>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Char char="●"/>
            </a:pPr>
            <a:r>
              <a:rPr lang="en">
                <a:solidFill>
                  <a:schemeClr val="dk1"/>
                </a:solidFill>
                <a:latin typeface="Poppins"/>
                <a:ea typeface="Poppins"/>
                <a:cs typeface="Poppins"/>
                <a:sym typeface="Poppins"/>
              </a:rPr>
              <a:t>Portability</a:t>
            </a:r>
            <a:endParaRPr>
              <a:solidFill>
                <a:schemeClr val="dk1"/>
              </a:solidFill>
              <a:latin typeface="Poppins"/>
              <a:ea typeface="Poppins"/>
              <a:cs typeface="Poppins"/>
              <a:sym typeface="Poppins"/>
            </a:endParaRPr>
          </a:p>
          <a:p>
            <a:pPr indent="0" lvl="0" marL="0" rtl="0" algn="l">
              <a:spcBef>
                <a:spcPts val="1200"/>
              </a:spcBef>
              <a:spcAft>
                <a:spcPts val="0"/>
              </a:spcAft>
              <a:buNone/>
            </a:pPr>
            <a:r>
              <a:t/>
            </a:r>
            <a:endParaRPr>
              <a:latin typeface="Poppins"/>
              <a:ea typeface="Poppins"/>
              <a:cs typeface="Poppins"/>
              <a:sym typeface="Poppins"/>
            </a:endParaRPr>
          </a:p>
          <a:p>
            <a:pPr indent="0" lvl="0" marL="0" rtl="0" algn="l">
              <a:spcBef>
                <a:spcPts val="1200"/>
              </a:spcBef>
              <a:spcAft>
                <a:spcPts val="1200"/>
              </a:spcAft>
              <a:buNone/>
            </a:pPr>
            <a:r>
              <a:t/>
            </a:r>
            <a:endParaRPr>
              <a:latin typeface="Poppins"/>
              <a:ea typeface="Poppins"/>
              <a:cs typeface="Poppins"/>
              <a:sym typeface="Poppins"/>
            </a:endParaRPr>
          </a:p>
        </p:txBody>
      </p:sp>
      <p:pic>
        <p:nvPicPr>
          <p:cNvPr id="322" name="Google Shape;322;p37"/>
          <p:cNvPicPr preferRelativeResize="0"/>
          <p:nvPr/>
        </p:nvPicPr>
        <p:blipFill>
          <a:blip r:embed="rId4">
            <a:alphaModFix/>
          </a:blip>
          <a:stretch>
            <a:fillRect/>
          </a:stretch>
        </p:blipFill>
        <p:spPr>
          <a:xfrm>
            <a:off x="5436275" y="631500"/>
            <a:ext cx="1146975" cy="963450"/>
          </a:xfrm>
          <a:prstGeom prst="rect">
            <a:avLst/>
          </a:prstGeom>
          <a:noFill/>
          <a:ln>
            <a:noFill/>
          </a:ln>
        </p:spPr>
      </p:pic>
      <p:pic>
        <p:nvPicPr>
          <p:cNvPr id="323" name="Google Shape;323;p37"/>
          <p:cNvPicPr preferRelativeResize="0"/>
          <p:nvPr/>
        </p:nvPicPr>
        <p:blipFill>
          <a:blip r:embed="rId5">
            <a:alphaModFix/>
          </a:blip>
          <a:stretch>
            <a:fillRect/>
          </a:stretch>
        </p:blipFill>
        <p:spPr>
          <a:xfrm>
            <a:off x="4049575" y="1729825"/>
            <a:ext cx="1146975" cy="912698"/>
          </a:xfrm>
          <a:prstGeom prst="rect">
            <a:avLst/>
          </a:prstGeom>
          <a:noFill/>
          <a:ln>
            <a:noFill/>
          </a:ln>
        </p:spPr>
      </p:pic>
      <p:pic>
        <p:nvPicPr>
          <p:cNvPr id="324" name="Google Shape;324;p37"/>
          <p:cNvPicPr preferRelativeResize="0"/>
          <p:nvPr/>
        </p:nvPicPr>
        <p:blipFill>
          <a:blip r:embed="rId6">
            <a:alphaModFix/>
          </a:blip>
          <a:stretch>
            <a:fillRect/>
          </a:stretch>
        </p:blipFill>
        <p:spPr>
          <a:xfrm>
            <a:off x="7366250" y="1255400"/>
            <a:ext cx="1081975" cy="921150"/>
          </a:xfrm>
          <a:prstGeom prst="rect">
            <a:avLst/>
          </a:prstGeom>
          <a:noFill/>
          <a:ln>
            <a:noFill/>
          </a:ln>
        </p:spPr>
      </p:pic>
      <p:pic>
        <p:nvPicPr>
          <p:cNvPr id="325" name="Google Shape;325;p37"/>
          <p:cNvPicPr preferRelativeResize="0"/>
          <p:nvPr/>
        </p:nvPicPr>
        <p:blipFill>
          <a:blip r:embed="rId7">
            <a:alphaModFix/>
          </a:blip>
          <a:stretch>
            <a:fillRect/>
          </a:stretch>
        </p:blipFill>
        <p:spPr>
          <a:xfrm>
            <a:off x="4049575" y="3354634"/>
            <a:ext cx="1146975" cy="960258"/>
          </a:xfrm>
          <a:prstGeom prst="rect">
            <a:avLst/>
          </a:prstGeom>
          <a:noFill/>
          <a:ln>
            <a:noFill/>
          </a:ln>
        </p:spPr>
      </p:pic>
      <p:pic>
        <p:nvPicPr>
          <p:cNvPr id="326" name="Google Shape;326;p37"/>
          <p:cNvPicPr preferRelativeResize="0"/>
          <p:nvPr/>
        </p:nvPicPr>
        <p:blipFill>
          <a:blip r:embed="rId8">
            <a:alphaModFix/>
          </a:blip>
          <a:stretch>
            <a:fillRect/>
          </a:stretch>
        </p:blipFill>
        <p:spPr>
          <a:xfrm>
            <a:off x="7461650" y="2781525"/>
            <a:ext cx="986575" cy="830175"/>
          </a:xfrm>
          <a:prstGeom prst="rect">
            <a:avLst/>
          </a:prstGeom>
          <a:noFill/>
          <a:ln>
            <a:noFill/>
          </a:ln>
        </p:spPr>
      </p:pic>
      <p:pic>
        <p:nvPicPr>
          <p:cNvPr id="327" name="Google Shape;327;p37"/>
          <p:cNvPicPr preferRelativeResize="0"/>
          <p:nvPr/>
        </p:nvPicPr>
        <p:blipFill>
          <a:blip r:embed="rId9">
            <a:alphaModFix/>
          </a:blip>
          <a:stretch>
            <a:fillRect/>
          </a:stretch>
        </p:blipFill>
        <p:spPr>
          <a:xfrm>
            <a:off x="5767800" y="3611700"/>
            <a:ext cx="1458800" cy="1210225"/>
          </a:xfrm>
          <a:prstGeom prst="rect">
            <a:avLst/>
          </a:prstGeom>
          <a:noFill/>
          <a:ln>
            <a:noFill/>
          </a:ln>
        </p:spPr>
      </p:pic>
      <p:sp>
        <p:nvSpPr>
          <p:cNvPr id="328" name="Google Shape;32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4" name="Google Shape;33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5" name="Google Shape;335;p38"/>
          <p:cNvPicPr preferRelativeResize="0"/>
          <p:nvPr/>
        </p:nvPicPr>
        <p:blipFill>
          <a:blip r:embed="rId4">
            <a:alphaModFix/>
          </a:blip>
          <a:stretch>
            <a:fillRect/>
          </a:stretch>
        </p:blipFill>
        <p:spPr>
          <a:xfrm>
            <a:off x="0" y="4465"/>
            <a:ext cx="9144003" cy="5134572"/>
          </a:xfrm>
          <a:prstGeom prst="rect">
            <a:avLst/>
          </a:prstGeom>
          <a:noFill/>
          <a:ln>
            <a:noFill/>
          </a:ln>
        </p:spPr>
      </p:pic>
      <p:pic>
        <p:nvPicPr>
          <p:cNvPr id="336" name="Google Shape;336;p38"/>
          <p:cNvPicPr preferRelativeResize="0"/>
          <p:nvPr/>
        </p:nvPicPr>
        <p:blipFill>
          <a:blip r:embed="rId5">
            <a:alphaModFix/>
          </a:blip>
          <a:stretch>
            <a:fillRect/>
          </a:stretch>
        </p:blipFill>
        <p:spPr>
          <a:xfrm flipH="1">
            <a:off x="3" y="0"/>
            <a:ext cx="9143997" cy="5143499"/>
          </a:xfrm>
          <a:prstGeom prst="rect">
            <a:avLst/>
          </a:prstGeom>
          <a:noFill/>
          <a:ln>
            <a:noFill/>
          </a:ln>
        </p:spPr>
      </p:pic>
      <p:sp>
        <p:nvSpPr>
          <p:cNvPr id="337" name="Google Shape;337;p38"/>
          <p:cNvSpPr txBox="1"/>
          <p:nvPr/>
        </p:nvSpPr>
        <p:spPr>
          <a:xfrm>
            <a:off x="2953475" y="3214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Quality Attributes</a:t>
            </a:r>
            <a:endParaRPr sz="1800">
              <a:latin typeface="Poppins"/>
              <a:ea typeface="Poppins"/>
              <a:cs typeface="Poppins"/>
              <a:sym typeface="Poppins"/>
            </a:endParaRPr>
          </a:p>
        </p:txBody>
      </p:sp>
      <p:sp>
        <p:nvSpPr>
          <p:cNvPr id="338" name="Google Shape;338;p38"/>
          <p:cNvSpPr txBox="1"/>
          <p:nvPr/>
        </p:nvSpPr>
        <p:spPr>
          <a:xfrm>
            <a:off x="241475" y="1217063"/>
            <a:ext cx="3000000" cy="492600"/>
          </a:xfrm>
          <a:prstGeom prst="rect">
            <a:avLst/>
          </a:prstGeom>
          <a:noFill/>
          <a:ln>
            <a:noFill/>
          </a:ln>
        </p:spPr>
        <p:txBody>
          <a:bodyPr anchorCtr="0" anchor="t" bIns="91425" lIns="91425" spcFirstLastPara="1" rIns="91425" wrap="square" tIns="91425">
            <a:spAutoFit/>
          </a:bodyPr>
          <a:lstStyle/>
          <a:p>
            <a:pPr indent="0" lvl="0" marL="57150" rtl="0" algn="l">
              <a:spcBef>
                <a:spcPts val="0"/>
              </a:spcBef>
              <a:spcAft>
                <a:spcPts val="0"/>
              </a:spcAft>
              <a:buNone/>
            </a:pPr>
            <a:r>
              <a:rPr b="1" lang="en" sz="2000">
                <a:solidFill>
                  <a:schemeClr val="dk1"/>
                </a:solidFill>
                <a:latin typeface="Poppins"/>
                <a:ea typeface="Poppins"/>
                <a:cs typeface="Poppins"/>
                <a:sym typeface="Poppins"/>
              </a:rPr>
              <a:t>Availability</a:t>
            </a:r>
            <a:endParaRPr sz="1800">
              <a:latin typeface="Poppins"/>
              <a:ea typeface="Poppins"/>
              <a:cs typeface="Poppins"/>
              <a:sym typeface="Poppins"/>
            </a:endParaRPr>
          </a:p>
        </p:txBody>
      </p:sp>
      <p:sp>
        <p:nvSpPr>
          <p:cNvPr id="339" name="Google Shape;339;p38"/>
          <p:cNvSpPr txBox="1"/>
          <p:nvPr/>
        </p:nvSpPr>
        <p:spPr>
          <a:xfrm>
            <a:off x="436000" y="2150675"/>
            <a:ext cx="8163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a:p>
            <a:pPr indent="0" lvl="0" marL="0" rtl="0" algn="l">
              <a:spcBef>
                <a:spcPts val="0"/>
              </a:spcBef>
              <a:spcAft>
                <a:spcPts val="0"/>
              </a:spcAft>
              <a:buNone/>
            </a:pPr>
            <a:r>
              <a:rPr lang="en">
                <a:latin typeface="Poppins"/>
                <a:ea typeface="Poppins"/>
                <a:cs typeface="Poppins"/>
                <a:sym typeface="Poppins"/>
              </a:rPr>
              <a:t>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a:latin typeface="Poppins"/>
              <a:ea typeface="Poppins"/>
              <a:cs typeface="Poppins"/>
              <a:sym typeface="Poppins"/>
            </a:endParaRPr>
          </a:p>
        </p:txBody>
      </p:sp>
      <p:sp>
        <p:nvSpPr>
          <p:cNvPr id="340" name="Google Shape;340;p38"/>
          <p:cNvSpPr txBox="1"/>
          <p:nvPr/>
        </p:nvSpPr>
        <p:spPr>
          <a:xfrm>
            <a:off x="1890300" y="1909025"/>
            <a:ext cx="705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Users of the system can use the system anytime so,  we try to keep our system available 24 hours of the </a:t>
            </a:r>
            <a:r>
              <a:rPr lang="en">
                <a:solidFill>
                  <a:schemeClr val="dk1"/>
                </a:solidFill>
                <a:latin typeface="Poppins"/>
                <a:ea typeface="Poppins"/>
                <a:cs typeface="Poppins"/>
                <a:sym typeface="Poppins"/>
              </a:rPr>
              <a:t>day</a:t>
            </a:r>
            <a:r>
              <a:rPr lang="en">
                <a:solidFill>
                  <a:schemeClr val="dk1"/>
                </a:solidFill>
                <a:latin typeface="Poppins"/>
                <a:ea typeface="Poppins"/>
                <a:cs typeface="Poppins"/>
                <a:sym typeface="Poppins"/>
              </a:rPr>
              <a:t>, everyday.</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Automated backups.</a:t>
            </a:r>
            <a:endParaRPr>
              <a:solidFill>
                <a:schemeClr val="dk1"/>
              </a:solidFill>
              <a:latin typeface="Poppins"/>
              <a:ea typeface="Poppins"/>
              <a:cs typeface="Poppins"/>
              <a:sym typeface="Poppins"/>
            </a:endParaRPr>
          </a:p>
        </p:txBody>
      </p:sp>
      <p:pic>
        <p:nvPicPr>
          <p:cNvPr id="341" name="Google Shape;341;p38"/>
          <p:cNvPicPr preferRelativeResize="0"/>
          <p:nvPr/>
        </p:nvPicPr>
        <p:blipFill>
          <a:blip r:embed="rId6">
            <a:alphaModFix/>
          </a:blip>
          <a:stretch>
            <a:fillRect/>
          </a:stretch>
        </p:blipFill>
        <p:spPr>
          <a:xfrm>
            <a:off x="487500" y="2461025"/>
            <a:ext cx="1081975" cy="921150"/>
          </a:xfrm>
          <a:prstGeom prst="rect">
            <a:avLst/>
          </a:prstGeom>
          <a:noFill/>
          <a:ln>
            <a:noFill/>
          </a:ln>
        </p:spPr>
      </p:pic>
      <p:sp>
        <p:nvSpPr>
          <p:cNvPr id="342" name="Google Shape;34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8" name="Google Shape;34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9" name="Google Shape;349;p39"/>
          <p:cNvPicPr preferRelativeResize="0"/>
          <p:nvPr/>
        </p:nvPicPr>
        <p:blipFill>
          <a:blip r:embed="rId3">
            <a:alphaModFix/>
          </a:blip>
          <a:stretch>
            <a:fillRect/>
          </a:stretch>
        </p:blipFill>
        <p:spPr>
          <a:xfrm>
            <a:off x="0" y="11162"/>
            <a:ext cx="9144003" cy="5121177"/>
          </a:xfrm>
          <a:prstGeom prst="rect">
            <a:avLst/>
          </a:prstGeom>
          <a:noFill/>
          <a:ln>
            <a:noFill/>
          </a:ln>
        </p:spPr>
      </p:pic>
      <p:sp>
        <p:nvSpPr>
          <p:cNvPr id="350" name="Google Shape;350;p39"/>
          <p:cNvSpPr txBox="1"/>
          <p:nvPr/>
        </p:nvSpPr>
        <p:spPr>
          <a:xfrm>
            <a:off x="1068225" y="2260650"/>
            <a:ext cx="76437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Use of </a:t>
            </a:r>
            <a:r>
              <a:rPr lang="en">
                <a:solidFill>
                  <a:schemeClr val="dk1"/>
                </a:solidFill>
                <a:latin typeface="Poppins"/>
                <a:ea typeface="Poppins"/>
                <a:cs typeface="Poppins"/>
                <a:sym typeface="Poppins"/>
              </a:rPr>
              <a:t>MVC architecture.</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Maintain good documentation throughout the development life cycle.</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Use remote repositories to keep track of the development.</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Follow coding standards and best practices. </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To increase the system's lifetime, use up-to-date development technology.</a:t>
            </a:r>
            <a:endParaRPr>
              <a:latin typeface="Poppins"/>
              <a:ea typeface="Poppins"/>
              <a:cs typeface="Poppins"/>
              <a:sym typeface="Poppins"/>
            </a:endParaRPr>
          </a:p>
        </p:txBody>
      </p:sp>
      <p:sp>
        <p:nvSpPr>
          <p:cNvPr id="351" name="Google Shape;351;p39"/>
          <p:cNvSpPr txBox="1"/>
          <p:nvPr/>
        </p:nvSpPr>
        <p:spPr>
          <a:xfrm>
            <a:off x="594650" y="1169238"/>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Poppins"/>
                <a:ea typeface="Poppins"/>
                <a:cs typeface="Poppins"/>
                <a:sym typeface="Poppins"/>
              </a:rPr>
              <a:t>Modifiability</a:t>
            </a:r>
            <a:endParaRPr sz="1800">
              <a:latin typeface="Poppins"/>
              <a:ea typeface="Poppins"/>
              <a:cs typeface="Poppins"/>
              <a:sym typeface="Poppins"/>
            </a:endParaRPr>
          </a:p>
        </p:txBody>
      </p:sp>
      <p:pic>
        <p:nvPicPr>
          <p:cNvPr id="352" name="Google Shape;352;p39"/>
          <p:cNvPicPr preferRelativeResize="0"/>
          <p:nvPr/>
        </p:nvPicPr>
        <p:blipFill>
          <a:blip r:embed="rId4">
            <a:alphaModFix/>
          </a:blip>
          <a:stretch>
            <a:fillRect/>
          </a:stretch>
        </p:blipFill>
        <p:spPr>
          <a:xfrm>
            <a:off x="6201125" y="810425"/>
            <a:ext cx="1458800" cy="1210225"/>
          </a:xfrm>
          <a:prstGeom prst="rect">
            <a:avLst/>
          </a:prstGeom>
          <a:noFill/>
          <a:ln>
            <a:noFill/>
          </a:ln>
        </p:spPr>
      </p:pic>
      <p:sp>
        <p:nvSpPr>
          <p:cNvPr id="353" name="Google Shape;35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9" name="Google Shape;35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40"/>
          <p:cNvPicPr preferRelativeResize="0"/>
          <p:nvPr/>
        </p:nvPicPr>
        <p:blipFill>
          <a:blip r:embed="rId3">
            <a:alphaModFix/>
          </a:blip>
          <a:stretch>
            <a:fillRect/>
          </a:stretch>
        </p:blipFill>
        <p:spPr>
          <a:xfrm>
            <a:off x="0" y="2232"/>
            <a:ext cx="9144003" cy="5139037"/>
          </a:xfrm>
          <a:prstGeom prst="rect">
            <a:avLst/>
          </a:prstGeom>
          <a:noFill/>
          <a:ln>
            <a:noFill/>
          </a:ln>
        </p:spPr>
      </p:pic>
      <p:sp>
        <p:nvSpPr>
          <p:cNvPr id="361" name="Google Shape;361;p40"/>
          <p:cNvSpPr txBox="1"/>
          <p:nvPr/>
        </p:nvSpPr>
        <p:spPr>
          <a:xfrm>
            <a:off x="958875" y="250150"/>
            <a:ext cx="687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Poppins"/>
              <a:ea typeface="Poppins"/>
              <a:cs typeface="Poppins"/>
              <a:sym typeface="Poppins"/>
            </a:endParaRPr>
          </a:p>
        </p:txBody>
      </p:sp>
      <p:sp>
        <p:nvSpPr>
          <p:cNvPr id="362" name="Google Shape;362;p40"/>
          <p:cNvSpPr txBox="1"/>
          <p:nvPr/>
        </p:nvSpPr>
        <p:spPr>
          <a:xfrm>
            <a:off x="3008950" y="193625"/>
            <a:ext cx="603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latin typeface="Times New Roman"/>
              <a:ea typeface="Times New Roman"/>
              <a:cs typeface="Times New Roman"/>
              <a:sym typeface="Times New Roman"/>
            </a:endParaRPr>
          </a:p>
        </p:txBody>
      </p:sp>
      <p:sp>
        <p:nvSpPr>
          <p:cNvPr id="363" name="Google Shape;363;p40"/>
          <p:cNvSpPr txBox="1"/>
          <p:nvPr/>
        </p:nvSpPr>
        <p:spPr>
          <a:xfrm>
            <a:off x="241125" y="1617375"/>
            <a:ext cx="3000000" cy="431100"/>
          </a:xfrm>
          <a:prstGeom prst="rect">
            <a:avLst/>
          </a:prstGeom>
          <a:noFill/>
          <a:ln>
            <a:noFill/>
          </a:ln>
        </p:spPr>
        <p:txBody>
          <a:bodyPr anchorCtr="0" anchor="t" bIns="91425" lIns="91425" spcFirstLastPara="1" rIns="91425" wrap="square" tIns="91425">
            <a:spAutoFit/>
          </a:bodyPr>
          <a:lstStyle/>
          <a:p>
            <a:pPr indent="0" lvl="0" marL="57150" rtl="0" algn="l">
              <a:spcBef>
                <a:spcPts val="0"/>
              </a:spcBef>
              <a:spcAft>
                <a:spcPts val="0"/>
              </a:spcAft>
              <a:buNone/>
            </a:pPr>
            <a:r>
              <a:t/>
            </a:r>
            <a:endParaRPr b="1" sz="1600">
              <a:solidFill>
                <a:schemeClr val="dk1"/>
              </a:solidFill>
              <a:latin typeface="Times New Roman"/>
              <a:ea typeface="Times New Roman"/>
              <a:cs typeface="Times New Roman"/>
              <a:sym typeface="Times New Roman"/>
            </a:endParaRPr>
          </a:p>
        </p:txBody>
      </p:sp>
      <p:sp>
        <p:nvSpPr>
          <p:cNvPr id="364" name="Google Shape;364;p40"/>
          <p:cNvSpPr txBox="1"/>
          <p:nvPr/>
        </p:nvSpPr>
        <p:spPr>
          <a:xfrm>
            <a:off x="1117800" y="1955125"/>
            <a:ext cx="71271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The developed system can be easily accessed since it is a website.</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User </a:t>
            </a:r>
            <a:r>
              <a:rPr lang="en">
                <a:solidFill>
                  <a:schemeClr val="dk1"/>
                </a:solidFill>
                <a:latin typeface="Poppins"/>
                <a:ea typeface="Poppins"/>
                <a:cs typeface="Poppins"/>
                <a:sym typeface="Poppins"/>
              </a:rPr>
              <a:t>friendliness</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New users can  easily learn the procedure of the system.</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The processes are </a:t>
            </a:r>
            <a:r>
              <a:rPr lang="en">
                <a:solidFill>
                  <a:schemeClr val="dk1"/>
                </a:solidFill>
                <a:latin typeface="Poppins"/>
                <a:ea typeface="Poppins"/>
                <a:cs typeface="Poppins"/>
                <a:sym typeface="Poppins"/>
              </a:rPr>
              <a:t>delivered</a:t>
            </a:r>
            <a:r>
              <a:rPr lang="en">
                <a:solidFill>
                  <a:schemeClr val="dk1"/>
                </a:solidFill>
                <a:latin typeface="Poppins"/>
                <a:ea typeface="Poppins"/>
                <a:cs typeface="Poppins"/>
                <a:sym typeface="Poppins"/>
              </a:rPr>
              <a:t> with a minimum number of steps so that any task can be done quickly and efficiency.</a:t>
            </a:r>
            <a:endParaRPr>
              <a:solidFill>
                <a:schemeClr val="dk1"/>
              </a:solidFill>
              <a:latin typeface="Poppins"/>
              <a:ea typeface="Poppins"/>
              <a:cs typeface="Poppins"/>
              <a:sym typeface="Poppins"/>
            </a:endParaRPr>
          </a:p>
        </p:txBody>
      </p:sp>
      <p:sp>
        <p:nvSpPr>
          <p:cNvPr id="365" name="Google Shape;365;p40"/>
          <p:cNvSpPr txBox="1"/>
          <p:nvPr/>
        </p:nvSpPr>
        <p:spPr>
          <a:xfrm>
            <a:off x="598925" y="12401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Usability</a:t>
            </a:r>
            <a:endParaRPr sz="1800">
              <a:latin typeface="Poppins"/>
              <a:ea typeface="Poppins"/>
              <a:cs typeface="Poppins"/>
              <a:sym typeface="Poppins"/>
            </a:endParaRPr>
          </a:p>
        </p:txBody>
      </p:sp>
      <p:pic>
        <p:nvPicPr>
          <p:cNvPr id="366" name="Google Shape;366;p40"/>
          <p:cNvPicPr preferRelativeResize="0"/>
          <p:nvPr/>
        </p:nvPicPr>
        <p:blipFill>
          <a:blip r:embed="rId4">
            <a:alphaModFix/>
          </a:blip>
          <a:stretch>
            <a:fillRect/>
          </a:stretch>
        </p:blipFill>
        <p:spPr>
          <a:xfrm>
            <a:off x="6474000" y="547675"/>
            <a:ext cx="1146975" cy="963450"/>
          </a:xfrm>
          <a:prstGeom prst="rect">
            <a:avLst/>
          </a:prstGeom>
          <a:noFill/>
          <a:ln>
            <a:noFill/>
          </a:ln>
        </p:spPr>
      </p:pic>
      <p:sp>
        <p:nvSpPr>
          <p:cNvPr id="367" name="Google Shape;36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3" name="Google Shape;37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4" name="Google Shape;374;p41"/>
          <p:cNvPicPr preferRelativeResize="0"/>
          <p:nvPr/>
        </p:nvPicPr>
        <p:blipFill>
          <a:blip r:embed="rId4">
            <a:alphaModFix/>
          </a:blip>
          <a:stretch>
            <a:fillRect/>
          </a:stretch>
        </p:blipFill>
        <p:spPr>
          <a:xfrm>
            <a:off x="0" y="0"/>
            <a:ext cx="9144003" cy="5143501"/>
          </a:xfrm>
          <a:prstGeom prst="rect">
            <a:avLst/>
          </a:prstGeom>
          <a:noFill/>
          <a:ln>
            <a:noFill/>
          </a:ln>
        </p:spPr>
      </p:pic>
      <p:sp>
        <p:nvSpPr>
          <p:cNvPr id="375" name="Google Shape;375;p41"/>
          <p:cNvSpPr txBox="1"/>
          <p:nvPr/>
        </p:nvSpPr>
        <p:spPr>
          <a:xfrm>
            <a:off x="1478475" y="1152475"/>
            <a:ext cx="6045900" cy="431100"/>
          </a:xfrm>
          <a:prstGeom prst="rect">
            <a:avLst/>
          </a:prstGeom>
          <a:noFill/>
          <a:ln>
            <a:noFill/>
          </a:ln>
        </p:spPr>
        <p:txBody>
          <a:bodyPr anchorCtr="0" anchor="t" bIns="91425" lIns="91425" spcFirstLastPara="1" rIns="91425" wrap="square" tIns="91425">
            <a:spAutoFit/>
          </a:bodyPr>
          <a:lstStyle/>
          <a:p>
            <a:pPr indent="0" lvl="0" marL="914400" rtl="0" algn="just">
              <a:lnSpc>
                <a:spcPct val="150000"/>
              </a:lnSpc>
              <a:spcBef>
                <a:spcPts val="0"/>
              </a:spcBef>
              <a:spcAft>
                <a:spcPts val="0"/>
              </a:spcAft>
              <a:buNone/>
            </a:pPr>
            <a:r>
              <a:t/>
            </a:r>
            <a:endParaRPr sz="1600">
              <a:latin typeface="Times New Roman"/>
              <a:ea typeface="Times New Roman"/>
              <a:cs typeface="Times New Roman"/>
              <a:sym typeface="Times New Roman"/>
            </a:endParaRPr>
          </a:p>
        </p:txBody>
      </p:sp>
      <p:sp>
        <p:nvSpPr>
          <p:cNvPr id="376" name="Google Shape;376;p41"/>
          <p:cNvSpPr txBox="1"/>
          <p:nvPr/>
        </p:nvSpPr>
        <p:spPr>
          <a:xfrm>
            <a:off x="887925" y="6413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Security</a:t>
            </a:r>
            <a:endParaRPr sz="2000">
              <a:latin typeface="Poppins"/>
              <a:ea typeface="Poppins"/>
              <a:cs typeface="Poppins"/>
              <a:sym typeface="Poppins"/>
            </a:endParaRPr>
          </a:p>
        </p:txBody>
      </p:sp>
      <p:sp>
        <p:nvSpPr>
          <p:cNvPr id="377" name="Google Shape;377;p41"/>
          <p:cNvSpPr txBox="1"/>
          <p:nvPr/>
        </p:nvSpPr>
        <p:spPr>
          <a:xfrm>
            <a:off x="761700" y="1133925"/>
            <a:ext cx="7439400" cy="31554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None/>
            </a:pPr>
            <a:r>
              <a:t/>
            </a:r>
            <a:endParaRPr b="1"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Authentication using user accounts.</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All login details are sent encrypted.</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Poppins"/>
                <a:ea typeface="Poppins"/>
                <a:cs typeface="Poppins"/>
                <a:sym typeface="Poppins"/>
              </a:rPr>
              <a:t>All credentials in the online payment module are encrypted and trusted vendors will be used.</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System will be planned to backup databases .</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Every change made to the database records by a user will be saved as history within the system. </a:t>
            </a:r>
            <a:endParaRPr>
              <a:solidFill>
                <a:schemeClr val="dk1"/>
              </a:solidFill>
              <a:latin typeface="Poppins"/>
              <a:ea typeface="Poppins"/>
              <a:cs typeface="Poppins"/>
              <a:sym typeface="Poppins"/>
            </a:endParaRPr>
          </a:p>
          <a:p>
            <a:pPr indent="-330200" lvl="0" marL="457200" rtl="0" algn="just">
              <a:lnSpc>
                <a:spcPct val="150000"/>
              </a:lnSpc>
              <a:spcBef>
                <a:spcPts val="0"/>
              </a:spcBef>
              <a:spcAft>
                <a:spcPts val="0"/>
              </a:spcAft>
              <a:buClr>
                <a:schemeClr val="dk1"/>
              </a:buClr>
              <a:buSzPts val="1600"/>
              <a:buFont typeface="Poppins"/>
              <a:buChar char="●"/>
            </a:pPr>
            <a:r>
              <a:rPr lang="en">
                <a:solidFill>
                  <a:schemeClr val="dk1"/>
                </a:solidFill>
                <a:latin typeface="Poppins"/>
                <a:ea typeface="Poppins"/>
                <a:cs typeface="Poppins"/>
                <a:sym typeface="Poppins"/>
              </a:rPr>
              <a:t>The database can be viewed by only the admin and co-admin.</a:t>
            </a:r>
            <a:endParaRPr>
              <a:solidFill>
                <a:schemeClr val="dk1"/>
              </a:solidFill>
              <a:latin typeface="Poppins"/>
              <a:ea typeface="Poppins"/>
              <a:cs typeface="Poppins"/>
              <a:sym typeface="Poppins"/>
            </a:endParaRPr>
          </a:p>
        </p:txBody>
      </p:sp>
      <p:pic>
        <p:nvPicPr>
          <p:cNvPr id="378" name="Google Shape;378;p41"/>
          <p:cNvPicPr preferRelativeResize="0"/>
          <p:nvPr/>
        </p:nvPicPr>
        <p:blipFill>
          <a:blip r:embed="rId5">
            <a:alphaModFix/>
          </a:blip>
          <a:stretch>
            <a:fillRect/>
          </a:stretch>
        </p:blipFill>
        <p:spPr>
          <a:xfrm>
            <a:off x="6457050" y="380550"/>
            <a:ext cx="986575" cy="830175"/>
          </a:xfrm>
          <a:prstGeom prst="rect">
            <a:avLst/>
          </a:prstGeom>
          <a:noFill/>
          <a:ln>
            <a:noFill/>
          </a:ln>
        </p:spPr>
      </p:pic>
      <p:sp>
        <p:nvSpPr>
          <p:cNvPr id="379" name="Google Shape;37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 name="Google Shape;7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5"/>
          <p:cNvPicPr preferRelativeResize="0"/>
          <p:nvPr/>
        </p:nvPicPr>
        <p:blipFill>
          <a:blip r:embed="rId4">
            <a:alphaModFix/>
          </a:blip>
          <a:stretch>
            <a:fillRect/>
          </a:stretch>
        </p:blipFill>
        <p:spPr>
          <a:xfrm>
            <a:off x="0" y="4465"/>
            <a:ext cx="9144003" cy="5134572"/>
          </a:xfrm>
          <a:prstGeom prst="rect">
            <a:avLst/>
          </a:prstGeom>
          <a:noFill/>
          <a:ln>
            <a:noFill/>
          </a:ln>
        </p:spPr>
      </p:pic>
      <p:sp>
        <p:nvSpPr>
          <p:cNvPr id="81" name="Google Shape;81;p15"/>
          <p:cNvSpPr txBox="1"/>
          <p:nvPr/>
        </p:nvSpPr>
        <p:spPr>
          <a:xfrm>
            <a:off x="526550" y="419150"/>
            <a:ext cx="410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Poppins"/>
                <a:ea typeface="Poppins"/>
                <a:cs typeface="Poppins"/>
                <a:sym typeface="Poppins"/>
              </a:rPr>
              <a:t>Table of content</a:t>
            </a:r>
            <a:endParaRPr b="1" sz="3000">
              <a:latin typeface="Poppins"/>
              <a:ea typeface="Poppins"/>
              <a:cs typeface="Poppins"/>
              <a:sym typeface="Poppins"/>
            </a:endParaRPr>
          </a:p>
        </p:txBody>
      </p:sp>
      <p:sp>
        <p:nvSpPr>
          <p:cNvPr id="82" name="Google Shape;82;p15"/>
          <p:cNvSpPr txBox="1"/>
          <p:nvPr/>
        </p:nvSpPr>
        <p:spPr>
          <a:xfrm>
            <a:off x="1055075" y="1453625"/>
            <a:ext cx="351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Poppins"/>
                <a:ea typeface="Poppins"/>
                <a:cs typeface="Poppins"/>
                <a:sym typeface="Poppins"/>
                <a:hlinkClick action="ppaction://hlinkshowjump?jump=nextslide"/>
              </a:rPr>
              <a:t>01. Problem Definition</a:t>
            </a:r>
            <a:endParaRPr b="1" sz="1700">
              <a:latin typeface="Poppins"/>
              <a:ea typeface="Poppins"/>
              <a:cs typeface="Poppins"/>
              <a:sym typeface="Poppins"/>
            </a:endParaRPr>
          </a:p>
        </p:txBody>
      </p:sp>
      <p:sp>
        <p:nvSpPr>
          <p:cNvPr id="83" name="Google Shape;83;p15"/>
          <p:cNvSpPr txBox="1"/>
          <p:nvPr/>
        </p:nvSpPr>
        <p:spPr>
          <a:xfrm>
            <a:off x="3978475" y="1946225"/>
            <a:ext cx="4239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5"/>
              </a:rPr>
              <a:t>02. </a:t>
            </a:r>
            <a:r>
              <a:rPr b="1" lang="en" sz="1700" u="sng">
                <a:solidFill>
                  <a:schemeClr val="hlink"/>
                </a:solidFill>
                <a:latin typeface="Poppins"/>
                <a:ea typeface="Poppins"/>
                <a:cs typeface="Poppins"/>
                <a:sym typeface="Poppins"/>
                <a:hlinkClick action="ppaction://hlinksldjump" r:id="rId6"/>
              </a:rPr>
              <a:t>Requirement Analysis</a:t>
            </a:r>
            <a:endParaRPr b="1" sz="1700"/>
          </a:p>
        </p:txBody>
      </p:sp>
      <p:sp>
        <p:nvSpPr>
          <p:cNvPr id="84" name="Google Shape;84;p15"/>
          <p:cNvSpPr txBox="1"/>
          <p:nvPr/>
        </p:nvSpPr>
        <p:spPr>
          <a:xfrm>
            <a:off x="1211825" y="2431200"/>
            <a:ext cx="35649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7"/>
              </a:rPr>
              <a:t>03. Feasibility Study</a:t>
            </a:r>
            <a:endParaRPr sz="1700"/>
          </a:p>
        </p:txBody>
      </p:sp>
      <p:sp>
        <p:nvSpPr>
          <p:cNvPr id="85" name="Google Shape;85;p15"/>
          <p:cNvSpPr txBox="1"/>
          <p:nvPr/>
        </p:nvSpPr>
        <p:spPr>
          <a:xfrm>
            <a:off x="1964350" y="3514275"/>
            <a:ext cx="30000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8"/>
              </a:rPr>
              <a:t>05. Technologies</a:t>
            </a:r>
            <a:endParaRPr sz="1700"/>
          </a:p>
        </p:txBody>
      </p:sp>
      <p:sp>
        <p:nvSpPr>
          <p:cNvPr id="86" name="Google Shape;86;p15"/>
          <p:cNvSpPr txBox="1"/>
          <p:nvPr/>
        </p:nvSpPr>
        <p:spPr>
          <a:xfrm>
            <a:off x="4176700" y="2880850"/>
            <a:ext cx="47163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9"/>
              </a:rPr>
              <a:t>04. Limitations &amp; Constraints</a:t>
            </a:r>
            <a:endParaRPr sz="1700"/>
          </a:p>
        </p:txBody>
      </p:sp>
      <p:sp>
        <p:nvSpPr>
          <p:cNvPr id="87" name="Google Shape;87;p15"/>
          <p:cNvSpPr txBox="1"/>
          <p:nvPr/>
        </p:nvSpPr>
        <p:spPr>
          <a:xfrm>
            <a:off x="4701175" y="3914475"/>
            <a:ext cx="3516600" cy="44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u="sng">
                <a:solidFill>
                  <a:schemeClr val="hlink"/>
                </a:solidFill>
                <a:latin typeface="Poppins"/>
                <a:ea typeface="Poppins"/>
                <a:cs typeface="Poppins"/>
                <a:sym typeface="Poppins"/>
                <a:hlinkClick action="ppaction://hlinksldjump" r:id="rId10"/>
              </a:rPr>
              <a:t>06. Workload Distribution</a:t>
            </a:r>
            <a:endParaRPr sz="1700"/>
          </a:p>
        </p:txBody>
      </p:sp>
      <p:sp>
        <p:nvSpPr>
          <p:cNvPr id="88" name="Google Shape;8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5" name="Google Shape;38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42"/>
          <p:cNvPicPr preferRelativeResize="0"/>
          <p:nvPr/>
        </p:nvPicPr>
        <p:blipFill>
          <a:blip r:embed="rId3">
            <a:alphaModFix/>
          </a:blip>
          <a:stretch>
            <a:fillRect/>
          </a:stretch>
        </p:blipFill>
        <p:spPr>
          <a:xfrm>
            <a:off x="0" y="0"/>
            <a:ext cx="9144003" cy="5143501"/>
          </a:xfrm>
          <a:prstGeom prst="rect">
            <a:avLst/>
          </a:prstGeom>
          <a:noFill/>
          <a:ln>
            <a:noFill/>
          </a:ln>
        </p:spPr>
      </p:pic>
      <p:sp>
        <p:nvSpPr>
          <p:cNvPr id="387" name="Google Shape;387;p42"/>
          <p:cNvSpPr txBox="1"/>
          <p:nvPr/>
        </p:nvSpPr>
        <p:spPr>
          <a:xfrm>
            <a:off x="1478475" y="1152475"/>
            <a:ext cx="6045900" cy="431100"/>
          </a:xfrm>
          <a:prstGeom prst="rect">
            <a:avLst/>
          </a:prstGeom>
          <a:noFill/>
          <a:ln>
            <a:noFill/>
          </a:ln>
        </p:spPr>
        <p:txBody>
          <a:bodyPr anchorCtr="0" anchor="t" bIns="91425" lIns="91425" spcFirstLastPara="1" rIns="91425" wrap="square" tIns="91425">
            <a:spAutoFit/>
          </a:bodyPr>
          <a:lstStyle/>
          <a:p>
            <a:pPr indent="0" lvl="0" marL="914400" rtl="0" algn="just">
              <a:lnSpc>
                <a:spcPct val="150000"/>
              </a:lnSpc>
              <a:spcBef>
                <a:spcPts val="0"/>
              </a:spcBef>
              <a:spcAft>
                <a:spcPts val="0"/>
              </a:spcAft>
              <a:buNone/>
            </a:pPr>
            <a:r>
              <a:t/>
            </a:r>
            <a:endParaRPr sz="1600">
              <a:latin typeface="Times New Roman"/>
              <a:ea typeface="Times New Roman"/>
              <a:cs typeface="Times New Roman"/>
              <a:sym typeface="Times New Roman"/>
            </a:endParaRPr>
          </a:p>
        </p:txBody>
      </p:sp>
      <p:sp>
        <p:nvSpPr>
          <p:cNvPr id="388" name="Google Shape;388;p42"/>
          <p:cNvSpPr txBox="1"/>
          <p:nvPr/>
        </p:nvSpPr>
        <p:spPr>
          <a:xfrm>
            <a:off x="802600" y="14097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Performance</a:t>
            </a:r>
            <a:endParaRPr sz="2000">
              <a:latin typeface="Poppins"/>
              <a:ea typeface="Poppins"/>
              <a:cs typeface="Poppins"/>
              <a:sym typeface="Poppins"/>
            </a:endParaRPr>
          </a:p>
        </p:txBody>
      </p:sp>
      <p:sp>
        <p:nvSpPr>
          <p:cNvPr id="389" name="Google Shape;389;p42"/>
          <p:cNvSpPr txBox="1"/>
          <p:nvPr/>
        </p:nvSpPr>
        <p:spPr>
          <a:xfrm>
            <a:off x="1376025" y="2430325"/>
            <a:ext cx="7215900" cy="10467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Poppins"/>
              <a:buChar char="●"/>
            </a:pPr>
            <a:r>
              <a:rPr lang="en">
                <a:latin typeface="Poppins"/>
                <a:ea typeface="Poppins"/>
                <a:cs typeface="Poppins"/>
                <a:sym typeface="Poppins"/>
              </a:rPr>
              <a:t>Real time communication between the </a:t>
            </a:r>
            <a:r>
              <a:rPr lang="en">
                <a:latin typeface="Poppins"/>
                <a:ea typeface="Poppins"/>
                <a:cs typeface="Poppins"/>
                <a:sym typeface="Poppins"/>
              </a:rPr>
              <a:t>database</a:t>
            </a:r>
            <a:r>
              <a:rPr lang="en">
                <a:latin typeface="Poppins"/>
                <a:ea typeface="Poppins"/>
                <a:cs typeface="Poppins"/>
                <a:sym typeface="Poppins"/>
              </a:rPr>
              <a:t> and the </a:t>
            </a:r>
            <a:r>
              <a:rPr lang="en">
                <a:latin typeface="Poppins"/>
                <a:ea typeface="Poppins"/>
                <a:cs typeface="Poppins"/>
                <a:sym typeface="Poppins"/>
              </a:rPr>
              <a:t>client</a:t>
            </a:r>
            <a:r>
              <a:rPr lang="en">
                <a:latin typeface="Poppins"/>
                <a:ea typeface="Poppins"/>
                <a:cs typeface="Poppins"/>
                <a:sym typeface="Poppins"/>
              </a:rPr>
              <a:t> side.</a:t>
            </a:r>
            <a:endParaRPr>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latin typeface="Poppins"/>
                <a:ea typeface="Poppins"/>
                <a:cs typeface="Poppins"/>
                <a:sym typeface="Poppins"/>
              </a:rPr>
              <a:t>System loads </a:t>
            </a:r>
            <a:r>
              <a:rPr lang="en">
                <a:latin typeface="Poppins"/>
                <a:ea typeface="Poppins"/>
                <a:cs typeface="Poppins"/>
                <a:sym typeface="Poppins"/>
              </a:rPr>
              <a:t>faster</a:t>
            </a:r>
            <a:r>
              <a:rPr lang="en">
                <a:latin typeface="Poppins"/>
                <a:ea typeface="Poppins"/>
                <a:cs typeface="Poppins"/>
                <a:sym typeface="Poppins"/>
              </a:rPr>
              <a:t> and smoothly.</a:t>
            </a:r>
            <a:endParaRPr>
              <a:latin typeface="Poppins"/>
              <a:ea typeface="Poppins"/>
              <a:cs typeface="Poppins"/>
              <a:sym typeface="Poppins"/>
            </a:endParaRPr>
          </a:p>
          <a:p>
            <a:pPr indent="0" lvl="0" marL="457200" rtl="0" algn="just">
              <a:lnSpc>
                <a:spcPct val="150000"/>
              </a:lnSpc>
              <a:spcBef>
                <a:spcPts val="0"/>
              </a:spcBef>
              <a:spcAft>
                <a:spcPts val="0"/>
              </a:spcAft>
              <a:buNone/>
            </a:pPr>
            <a:r>
              <a:t/>
            </a:r>
            <a:endParaRPr>
              <a:latin typeface="Poppins"/>
              <a:ea typeface="Poppins"/>
              <a:cs typeface="Poppins"/>
              <a:sym typeface="Poppins"/>
            </a:endParaRPr>
          </a:p>
        </p:txBody>
      </p:sp>
      <p:pic>
        <p:nvPicPr>
          <p:cNvPr id="390" name="Google Shape;390;p42"/>
          <p:cNvPicPr preferRelativeResize="0"/>
          <p:nvPr/>
        </p:nvPicPr>
        <p:blipFill>
          <a:blip r:embed="rId4">
            <a:alphaModFix/>
          </a:blip>
          <a:stretch>
            <a:fillRect/>
          </a:stretch>
        </p:blipFill>
        <p:spPr>
          <a:xfrm>
            <a:off x="5669575" y="593850"/>
            <a:ext cx="1146975" cy="912698"/>
          </a:xfrm>
          <a:prstGeom prst="rect">
            <a:avLst/>
          </a:prstGeom>
          <a:noFill/>
          <a:ln>
            <a:noFill/>
          </a:ln>
        </p:spPr>
      </p:pic>
      <p:sp>
        <p:nvSpPr>
          <p:cNvPr id="391" name="Google Shape;39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7" name="Google Shape;39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8" name="Google Shape;398;p43"/>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sp>
        <p:nvSpPr>
          <p:cNvPr id="399" name="Google Shape;399;p43"/>
          <p:cNvSpPr txBox="1"/>
          <p:nvPr/>
        </p:nvSpPr>
        <p:spPr>
          <a:xfrm>
            <a:off x="1668775" y="1203500"/>
            <a:ext cx="72531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Since the system is modular each component can be tested separately. </a:t>
            </a:r>
            <a:endParaRPr>
              <a:solidFill>
                <a:schemeClr val="dk1"/>
              </a:solidFill>
              <a:latin typeface="Poppins"/>
              <a:ea typeface="Poppins"/>
              <a:cs typeface="Poppins"/>
              <a:sym typeface="Poppins"/>
            </a:endParaRPr>
          </a:p>
          <a:p>
            <a:pPr indent="-317500" lvl="0" marL="457200" rtl="0" algn="l">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 Debugging is easier.</a:t>
            </a:r>
            <a:endParaRPr>
              <a:latin typeface="Poppins"/>
              <a:ea typeface="Poppins"/>
              <a:cs typeface="Poppins"/>
              <a:sym typeface="Poppins"/>
            </a:endParaRPr>
          </a:p>
        </p:txBody>
      </p:sp>
      <p:sp>
        <p:nvSpPr>
          <p:cNvPr id="400" name="Google Shape;400;p43"/>
          <p:cNvSpPr txBox="1"/>
          <p:nvPr/>
        </p:nvSpPr>
        <p:spPr>
          <a:xfrm>
            <a:off x="690075" y="5251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Testability</a:t>
            </a:r>
            <a:endParaRPr sz="1800">
              <a:latin typeface="Poppins"/>
              <a:ea typeface="Poppins"/>
              <a:cs typeface="Poppins"/>
              <a:sym typeface="Poppins"/>
            </a:endParaRPr>
          </a:p>
        </p:txBody>
      </p:sp>
      <p:sp>
        <p:nvSpPr>
          <p:cNvPr id="401" name="Google Shape;401;p43"/>
          <p:cNvSpPr txBox="1"/>
          <p:nvPr/>
        </p:nvSpPr>
        <p:spPr>
          <a:xfrm>
            <a:off x="1729650" y="3194600"/>
            <a:ext cx="7332300" cy="10467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The system is by design of a web application.</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Interfaces will support a wide variety of devices and screen resolutions. (Desktop, computers, laptops, tablet computers..etc) </a:t>
            </a:r>
            <a:endParaRPr>
              <a:latin typeface="Poppins"/>
              <a:ea typeface="Poppins"/>
              <a:cs typeface="Poppins"/>
              <a:sym typeface="Poppins"/>
            </a:endParaRPr>
          </a:p>
        </p:txBody>
      </p:sp>
      <p:sp>
        <p:nvSpPr>
          <p:cNvPr id="402" name="Google Shape;402;p43"/>
          <p:cNvSpPr txBox="1"/>
          <p:nvPr/>
        </p:nvSpPr>
        <p:spPr>
          <a:xfrm>
            <a:off x="768325" y="242755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Poppins"/>
                <a:ea typeface="Poppins"/>
                <a:cs typeface="Poppins"/>
                <a:sym typeface="Poppins"/>
              </a:rPr>
              <a:t>Portability</a:t>
            </a:r>
            <a:endParaRPr sz="1800">
              <a:latin typeface="Poppins"/>
              <a:ea typeface="Poppins"/>
              <a:cs typeface="Poppins"/>
              <a:sym typeface="Poppins"/>
            </a:endParaRPr>
          </a:p>
        </p:txBody>
      </p:sp>
      <p:pic>
        <p:nvPicPr>
          <p:cNvPr id="403" name="Google Shape;403;p43"/>
          <p:cNvPicPr preferRelativeResize="0"/>
          <p:nvPr/>
        </p:nvPicPr>
        <p:blipFill>
          <a:blip r:embed="rId4">
            <a:alphaModFix/>
          </a:blip>
          <a:stretch>
            <a:fillRect/>
          </a:stretch>
        </p:blipFill>
        <p:spPr>
          <a:xfrm>
            <a:off x="311700" y="1192872"/>
            <a:ext cx="1146975" cy="960258"/>
          </a:xfrm>
          <a:prstGeom prst="rect">
            <a:avLst/>
          </a:prstGeom>
          <a:noFill/>
          <a:ln>
            <a:noFill/>
          </a:ln>
        </p:spPr>
      </p:pic>
      <p:pic>
        <p:nvPicPr>
          <p:cNvPr id="404" name="Google Shape;404;p43"/>
          <p:cNvPicPr preferRelativeResize="0"/>
          <p:nvPr/>
        </p:nvPicPr>
        <p:blipFill>
          <a:blip r:embed="rId5">
            <a:alphaModFix/>
          </a:blip>
          <a:stretch>
            <a:fillRect/>
          </a:stretch>
        </p:blipFill>
        <p:spPr>
          <a:xfrm>
            <a:off x="344200" y="3405225"/>
            <a:ext cx="1081975" cy="921150"/>
          </a:xfrm>
          <a:prstGeom prst="rect">
            <a:avLst/>
          </a:prstGeom>
          <a:noFill/>
          <a:ln>
            <a:noFill/>
          </a:ln>
        </p:spPr>
      </p:pic>
      <p:sp>
        <p:nvSpPr>
          <p:cNvPr id="405" name="Google Shape;40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1" name="Google Shape;41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2" name="Google Shape;412;p44"/>
          <p:cNvPicPr preferRelativeResize="0"/>
          <p:nvPr/>
        </p:nvPicPr>
        <p:blipFill rotWithShape="1">
          <a:blip r:embed="rId3">
            <a:alphaModFix/>
          </a:blip>
          <a:srcRect b="0" l="0" r="0" t="3222"/>
          <a:stretch/>
        </p:blipFill>
        <p:spPr>
          <a:xfrm>
            <a:off x="0" y="93625"/>
            <a:ext cx="9144003" cy="4956250"/>
          </a:xfrm>
          <a:prstGeom prst="rect">
            <a:avLst/>
          </a:prstGeom>
          <a:noFill/>
          <a:ln>
            <a:noFill/>
          </a:ln>
        </p:spPr>
      </p:pic>
      <p:sp>
        <p:nvSpPr>
          <p:cNvPr id="413" name="Google Shape;413;p44"/>
          <p:cNvSpPr txBox="1"/>
          <p:nvPr/>
        </p:nvSpPr>
        <p:spPr>
          <a:xfrm>
            <a:off x="3074250" y="290275"/>
            <a:ext cx="2995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Poppins"/>
                <a:ea typeface="Poppins"/>
                <a:cs typeface="Poppins"/>
                <a:sym typeface="Poppins"/>
              </a:rPr>
              <a:t>Sub components</a:t>
            </a:r>
            <a:endParaRPr b="1" sz="2300">
              <a:latin typeface="Poppins"/>
              <a:ea typeface="Poppins"/>
              <a:cs typeface="Poppins"/>
              <a:sym typeface="Poppins"/>
            </a:endParaRPr>
          </a:p>
        </p:txBody>
      </p:sp>
      <p:sp>
        <p:nvSpPr>
          <p:cNvPr id="414" name="Google Shape;414;p44"/>
          <p:cNvSpPr txBox="1"/>
          <p:nvPr/>
        </p:nvSpPr>
        <p:spPr>
          <a:xfrm>
            <a:off x="4942225" y="4432750"/>
            <a:ext cx="13080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Database </a:t>
            </a:r>
            <a:endParaRPr b="1" sz="1600">
              <a:latin typeface="Poppins"/>
              <a:ea typeface="Poppins"/>
              <a:cs typeface="Poppins"/>
              <a:sym typeface="Poppins"/>
            </a:endParaRPr>
          </a:p>
        </p:txBody>
      </p:sp>
      <p:pic>
        <p:nvPicPr>
          <p:cNvPr id="415" name="Google Shape;415;p44"/>
          <p:cNvPicPr preferRelativeResize="0"/>
          <p:nvPr/>
        </p:nvPicPr>
        <p:blipFill>
          <a:blip r:embed="rId4">
            <a:alphaModFix/>
          </a:blip>
          <a:stretch>
            <a:fillRect/>
          </a:stretch>
        </p:blipFill>
        <p:spPr>
          <a:xfrm>
            <a:off x="973225" y="1463675"/>
            <a:ext cx="819150" cy="819150"/>
          </a:xfrm>
          <a:prstGeom prst="rect">
            <a:avLst/>
          </a:prstGeom>
          <a:noFill/>
          <a:ln>
            <a:noFill/>
          </a:ln>
        </p:spPr>
      </p:pic>
      <p:pic>
        <p:nvPicPr>
          <p:cNvPr id="416" name="Google Shape;416;p44"/>
          <p:cNvPicPr preferRelativeResize="0"/>
          <p:nvPr/>
        </p:nvPicPr>
        <p:blipFill>
          <a:blip r:embed="rId5">
            <a:alphaModFix/>
          </a:blip>
          <a:stretch>
            <a:fillRect/>
          </a:stretch>
        </p:blipFill>
        <p:spPr>
          <a:xfrm>
            <a:off x="6682400" y="1425575"/>
            <a:ext cx="857250" cy="857250"/>
          </a:xfrm>
          <a:prstGeom prst="rect">
            <a:avLst/>
          </a:prstGeom>
          <a:noFill/>
          <a:ln>
            <a:noFill/>
          </a:ln>
        </p:spPr>
      </p:pic>
      <p:pic>
        <p:nvPicPr>
          <p:cNvPr id="417" name="Google Shape;417;p44"/>
          <p:cNvPicPr preferRelativeResize="0"/>
          <p:nvPr/>
        </p:nvPicPr>
        <p:blipFill>
          <a:blip r:embed="rId6">
            <a:alphaModFix/>
          </a:blip>
          <a:stretch>
            <a:fillRect/>
          </a:stretch>
        </p:blipFill>
        <p:spPr>
          <a:xfrm>
            <a:off x="4942225" y="3422925"/>
            <a:ext cx="990600" cy="771525"/>
          </a:xfrm>
          <a:prstGeom prst="rect">
            <a:avLst/>
          </a:prstGeom>
          <a:noFill/>
          <a:ln>
            <a:noFill/>
          </a:ln>
        </p:spPr>
      </p:pic>
      <p:pic>
        <p:nvPicPr>
          <p:cNvPr id="418" name="Google Shape;418;p44"/>
          <p:cNvPicPr preferRelativeResize="0"/>
          <p:nvPr/>
        </p:nvPicPr>
        <p:blipFill>
          <a:blip r:embed="rId7">
            <a:alphaModFix/>
          </a:blip>
          <a:stretch>
            <a:fillRect/>
          </a:stretch>
        </p:blipFill>
        <p:spPr>
          <a:xfrm>
            <a:off x="2320074" y="3149262"/>
            <a:ext cx="857250" cy="857250"/>
          </a:xfrm>
          <a:prstGeom prst="rect">
            <a:avLst/>
          </a:prstGeom>
          <a:noFill/>
          <a:ln>
            <a:noFill/>
          </a:ln>
        </p:spPr>
      </p:pic>
      <p:pic>
        <p:nvPicPr>
          <p:cNvPr id="419" name="Google Shape;419;p44"/>
          <p:cNvPicPr preferRelativeResize="0"/>
          <p:nvPr/>
        </p:nvPicPr>
        <p:blipFill>
          <a:blip r:embed="rId8">
            <a:alphaModFix/>
          </a:blip>
          <a:stretch>
            <a:fillRect/>
          </a:stretch>
        </p:blipFill>
        <p:spPr>
          <a:xfrm>
            <a:off x="3886325" y="1425575"/>
            <a:ext cx="702125" cy="819150"/>
          </a:xfrm>
          <a:prstGeom prst="rect">
            <a:avLst/>
          </a:prstGeom>
          <a:noFill/>
          <a:ln>
            <a:noFill/>
          </a:ln>
        </p:spPr>
      </p:pic>
      <p:sp>
        <p:nvSpPr>
          <p:cNvPr id="420" name="Google Shape;420;p44"/>
          <p:cNvSpPr txBox="1"/>
          <p:nvPr/>
        </p:nvSpPr>
        <p:spPr>
          <a:xfrm>
            <a:off x="405925" y="2282800"/>
            <a:ext cx="30000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Login and authentication </a:t>
            </a:r>
            <a:endParaRPr b="1">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             module.</a:t>
            </a:r>
            <a:endParaRPr/>
          </a:p>
        </p:txBody>
      </p:sp>
      <p:sp>
        <p:nvSpPr>
          <p:cNvPr id="421" name="Google Shape;421;p44"/>
          <p:cNvSpPr txBox="1"/>
          <p:nvPr/>
        </p:nvSpPr>
        <p:spPr>
          <a:xfrm>
            <a:off x="6250225" y="2282825"/>
            <a:ext cx="30000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Online payment </a:t>
            </a:r>
            <a:endParaRPr b="1">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          module </a:t>
            </a:r>
            <a:endParaRPr/>
          </a:p>
        </p:txBody>
      </p:sp>
      <p:sp>
        <p:nvSpPr>
          <p:cNvPr id="422" name="Google Shape;422;p44"/>
          <p:cNvSpPr txBox="1"/>
          <p:nvPr/>
        </p:nvSpPr>
        <p:spPr>
          <a:xfrm>
            <a:off x="1881425" y="4271200"/>
            <a:ext cx="20049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Report generation</a:t>
            </a:r>
            <a:endParaRPr b="1">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           module </a:t>
            </a:r>
            <a:endParaRPr/>
          </a:p>
        </p:txBody>
      </p:sp>
      <p:sp>
        <p:nvSpPr>
          <p:cNvPr id="423" name="Google Shape;423;p44"/>
          <p:cNvSpPr txBox="1"/>
          <p:nvPr/>
        </p:nvSpPr>
        <p:spPr>
          <a:xfrm>
            <a:off x="3886325" y="2282825"/>
            <a:ext cx="17232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SMS </a:t>
            </a:r>
            <a:endParaRPr b="1">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rPr b="1" lang="en">
                <a:solidFill>
                  <a:schemeClr val="dk1"/>
                </a:solidFill>
                <a:latin typeface="Poppins"/>
                <a:ea typeface="Poppins"/>
                <a:cs typeface="Poppins"/>
                <a:sym typeface="Poppins"/>
              </a:rPr>
              <a:t>module </a:t>
            </a:r>
            <a:endParaRPr/>
          </a:p>
        </p:txBody>
      </p:sp>
      <p:sp>
        <p:nvSpPr>
          <p:cNvPr id="424" name="Google Shape;42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0" name="Google Shape;43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1" name="Google Shape;431;p45"/>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432" name="Google Shape;432;p45"/>
          <p:cNvSpPr txBox="1"/>
          <p:nvPr/>
        </p:nvSpPr>
        <p:spPr>
          <a:xfrm>
            <a:off x="587275" y="1489500"/>
            <a:ext cx="3086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Poppins"/>
                <a:ea typeface="Poppins"/>
                <a:cs typeface="Poppins"/>
                <a:sym typeface="Poppins"/>
              </a:rPr>
              <a:t>Component diagram </a:t>
            </a:r>
            <a:endParaRPr b="1" sz="2800">
              <a:solidFill>
                <a:schemeClr val="dk1"/>
              </a:solidFill>
              <a:latin typeface="Poppins"/>
              <a:ea typeface="Poppins"/>
              <a:cs typeface="Poppins"/>
              <a:sym typeface="Poppins"/>
            </a:endParaRPr>
          </a:p>
          <a:p>
            <a:pPr indent="0" lvl="0" marL="0" rtl="0" algn="l">
              <a:spcBef>
                <a:spcPts val="0"/>
              </a:spcBef>
              <a:spcAft>
                <a:spcPts val="0"/>
              </a:spcAft>
              <a:buNone/>
            </a:pPr>
            <a:r>
              <a:rPr b="1" lang="en" sz="2800">
                <a:solidFill>
                  <a:schemeClr val="dk1"/>
                </a:solidFill>
                <a:latin typeface="Poppins"/>
                <a:ea typeface="Poppins"/>
                <a:cs typeface="Poppins"/>
                <a:sym typeface="Poppins"/>
              </a:rPr>
              <a:t>(high level architecture)</a:t>
            </a:r>
            <a:endParaRPr>
              <a:latin typeface="Poppins"/>
              <a:ea typeface="Poppins"/>
              <a:cs typeface="Poppins"/>
              <a:sym typeface="Poppins"/>
            </a:endParaRPr>
          </a:p>
        </p:txBody>
      </p:sp>
      <p:pic>
        <p:nvPicPr>
          <p:cNvPr id="433" name="Google Shape;433;p45"/>
          <p:cNvPicPr preferRelativeResize="0"/>
          <p:nvPr/>
        </p:nvPicPr>
        <p:blipFill rotWithShape="1">
          <a:blip r:embed="rId4">
            <a:alphaModFix/>
          </a:blip>
          <a:srcRect b="0" l="0" r="0" t="1787"/>
          <a:stretch/>
        </p:blipFill>
        <p:spPr>
          <a:xfrm>
            <a:off x="3673675" y="203600"/>
            <a:ext cx="4801175" cy="4579850"/>
          </a:xfrm>
          <a:prstGeom prst="rect">
            <a:avLst/>
          </a:prstGeom>
          <a:noFill/>
          <a:ln>
            <a:noFill/>
          </a:ln>
        </p:spPr>
      </p:pic>
      <p:sp>
        <p:nvSpPr>
          <p:cNvPr id="434" name="Google Shape;43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0" name="Google Shape;44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1" name="Google Shape;441;p46"/>
          <p:cNvPicPr preferRelativeResize="0"/>
          <p:nvPr/>
        </p:nvPicPr>
        <p:blipFill>
          <a:blip r:embed="rId3">
            <a:alphaModFix/>
          </a:blip>
          <a:stretch>
            <a:fillRect/>
          </a:stretch>
        </p:blipFill>
        <p:spPr>
          <a:xfrm>
            <a:off x="0" y="89625"/>
            <a:ext cx="9144003" cy="5051650"/>
          </a:xfrm>
          <a:prstGeom prst="rect">
            <a:avLst/>
          </a:prstGeom>
          <a:noFill/>
          <a:ln>
            <a:noFill/>
          </a:ln>
        </p:spPr>
      </p:pic>
      <p:pic>
        <p:nvPicPr>
          <p:cNvPr id="442" name="Google Shape;442;p46"/>
          <p:cNvPicPr preferRelativeResize="0"/>
          <p:nvPr/>
        </p:nvPicPr>
        <p:blipFill rotWithShape="1">
          <a:blip r:embed="rId4">
            <a:alphaModFix/>
          </a:blip>
          <a:srcRect b="0" l="0" r="0" t="1361"/>
          <a:stretch/>
        </p:blipFill>
        <p:spPr>
          <a:xfrm>
            <a:off x="0" y="6237"/>
            <a:ext cx="9144003" cy="5051649"/>
          </a:xfrm>
          <a:prstGeom prst="rect">
            <a:avLst/>
          </a:prstGeom>
          <a:noFill/>
          <a:ln>
            <a:noFill/>
          </a:ln>
        </p:spPr>
      </p:pic>
      <p:sp>
        <p:nvSpPr>
          <p:cNvPr id="443" name="Google Shape;443;p46"/>
          <p:cNvSpPr txBox="1"/>
          <p:nvPr/>
        </p:nvSpPr>
        <p:spPr>
          <a:xfrm>
            <a:off x="3043900" y="4046400"/>
            <a:ext cx="71325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p>
        </p:txBody>
      </p:sp>
      <p:sp>
        <p:nvSpPr>
          <p:cNvPr id="444" name="Google Shape;444;p46"/>
          <p:cNvSpPr txBox="1"/>
          <p:nvPr/>
        </p:nvSpPr>
        <p:spPr>
          <a:xfrm>
            <a:off x="371700" y="2120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p>
        </p:txBody>
      </p:sp>
      <p:sp>
        <p:nvSpPr>
          <p:cNvPr id="445" name="Google Shape;445;p46"/>
          <p:cNvSpPr txBox="1"/>
          <p:nvPr/>
        </p:nvSpPr>
        <p:spPr>
          <a:xfrm>
            <a:off x="4912375" y="1653888"/>
            <a:ext cx="65781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latin typeface="Poppins"/>
                <a:ea typeface="Poppins"/>
                <a:cs typeface="Poppins"/>
                <a:sym typeface="Poppins"/>
              </a:rPr>
              <a:t>Feasibility</a:t>
            </a:r>
            <a:endParaRPr b="1" sz="3800">
              <a:latin typeface="Poppins"/>
              <a:ea typeface="Poppins"/>
              <a:cs typeface="Poppins"/>
              <a:sym typeface="Poppins"/>
            </a:endParaRPr>
          </a:p>
          <a:p>
            <a:pPr indent="0" lvl="0" marL="0" rtl="0" algn="l">
              <a:spcBef>
                <a:spcPts val="0"/>
              </a:spcBef>
              <a:spcAft>
                <a:spcPts val="0"/>
              </a:spcAft>
              <a:buNone/>
            </a:pPr>
            <a:r>
              <a:rPr b="1" lang="en" sz="3800">
                <a:latin typeface="Poppins"/>
                <a:ea typeface="Poppins"/>
                <a:cs typeface="Poppins"/>
                <a:sym typeface="Poppins"/>
              </a:rPr>
              <a:t> Study …..</a:t>
            </a:r>
            <a:endParaRPr b="1" sz="3800">
              <a:latin typeface="Poppins"/>
              <a:ea typeface="Poppins"/>
              <a:cs typeface="Poppins"/>
              <a:sym typeface="Poppins"/>
            </a:endParaRPr>
          </a:p>
        </p:txBody>
      </p:sp>
      <p:pic>
        <p:nvPicPr>
          <p:cNvPr id="446" name="Google Shape;446;p46"/>
          <p:cNvPicPr preferRelativeResize="0"/>
          <p:nvPr/>
        </p:nvPicPr>
        <p:blipFill>
          <a:blip r:embed="rId5">
            <a:alphaModFix/>
          </a:blip>
          <a:stretch>
            <a:fillRect/>
          </a:stretch>
        </p:blipFill>
        <p:spPr>
          <a:xfrm>
            <a:off x="311700" y="793075"/>
            <a:ext cx="4339549" cy="3186075"/>
          </a:xfrm>
          <a:prstGeom prst="rect">
            <a:avLst/>
          </a:prstGeom>
          <a:noFill/>
          <a:ln>
            <a:noFill/>
          </a:ln>
        </p:spPr>
      </p:pic>
      <p:sp>
        <p:nvSpPr>
          <p:cNvPr id="447" name="Google Shape;44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a:t>
            </a:r>
            <a:endParaRPr/>
          </a:p>
        </p:txBody>
      </p:sp>
      <p:sp>
        <p:nvSpPr>
          <p:cNvPr id="453" name="Google Shape;45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4" name="Google Shape;454;p47"/>
          <p:cNvPicPr preferRelativeResize="0"/>
          <p:nvPr/>
        </p:nvPicPr>
        <p:blipFill>
          <a:blip r:embed="rId4">
            <a:alphaModFix/>
          </a:blip>
          <a:stretch>
            <a:fillRect/>
          </a:stretch>
        </p:blipFill>
        <p:spPr>
          <a:xfrm>
            <a:off x="0" y="4465"/>
            <a:ext cx="9144003" cy="5134572"/>
          </a:xfrm>
          <a:prstGeom prst="rect">
            <a:avLst/>
          </a:prstGeom>
          <a:noFill/>
          <a:ln>
            <a:noFill/>
          </a:ln>
        </p:spPr>
      </p:pic>
      <p:sp>
        <p:nvSpPr>
          <p:cNvPr id="455" name="Google Shape;455;p47"/>
          <p:cNvSpPr txBox="1"/>
          <p:nvPr/>
        </p:nvSpPr>
        <p:spPr>
          <a:xfrm>
            <a:off x="489250" y="438650"/>
            <a:ext cx="634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Operational Feasibility</a:t>
            </a:r>
            <a:endParaRPr b="1" sz="2400">
              <a:latin typeface="Poppins"/>
              <a:ea typeface="Poppins"/>
              <a:cs typeface="Poppins"/>
              <a:sym typeface="Poppins"/>
            </a:endParaRPr>
          </a:p>
        </p:txBody>
      </p:sp>
      <p:sp>
        <p:nvSpPr>
          <p:cNvPr id="456" name="Google Shape;456;p47"/>
          <p:cNvSpPr txBox="1"/>
          <p:nvPr/>
        </p:nvSpPr>
        <p:spPr>
          <a:xfrm>
            <a:off x="1960950" y="1203275"/>
            <a:ext cx="6581100" cy="363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Poppins"/>
                <a:ea typeface="Poppins"/>
                <a:cs typeface="Poppins"/>
                <a:sym typeface="Poppins"/>
              </a:rPr>
              <a:t>To use the system,</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rPr lang="en">
                <a:latin typeface="Poppins"/>
                <a:ea typeface="Poppins"/>
                <a:cs typeface="Poppins"/>
                <a:sym typeface="Poppins"/>
              </a:rPr>
              <a:t>Admin and  Co-Admin  should have medium knowledge in IT and English</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rPr lang="en">
                <a:latin typeface="Poppins"/>
                <a:ea typeface="Poppins"/>
                <a:cs typeface="Poppins"/>
                <a:sym typeface="Poppins"/>
              </a:rPr>
              <a:t>A personal </a:t>
            </a:r>
            <a:r>
              <a:rPr lang="en">
                <a:latin typeface="Poppins"/>
                <a:ea typeface="Poppins"/>
                <a:cs typeface="Poppins"/>
                <a:sym typeface="Poppins"/>
              </a:rPr>
              <a:t>computer</a:t>
            </a:r>
            <a:r>
              <a:rPr lang="en">
                <a:latin typeface="Poppins"/>
                <a:ea typeface="Poppins"/>
                <a:cs typeface="Poppins"/>
                <a:sym typeface="Poppins"/>
              </a:rPr>
              <a:t> with a internet connection</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rPr lang="en">
                <a:latin typeface="Poppins"/>
                <a:ea typeface="Poppins"/>
                <a:cs typeface="Poppins"/>
                <a:sym typeface="Poppins"/>
              </a:rPr>
              <a:t>Hire person and Service provider should have basic knowledge in IT.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p:txBody>
      </p:sp>
      <p:pic>
        <p:nvPicPr>
          <p:cNvPr id="457" name="Google Shape;457;p47"/>
          <p:cNvPicPr preferRelativeResize="0"/>
          <p:nvPr/>
        </p:nvPicPr>
        <p:blipFill>
          <a:blip r:embed="rId5">
            <a:alphaModFix/>
          </a:blip>
          <a:stretch>
            <a:fillRect/>
          </a:stretch>
        </p:blipFill>
        <p:spPr>
          <a:xfrm>
            <a:off x="984375" y="1803175"/>
            <a:ext cx="554100" cy="554100"/>
          </a:xfrm>
          <a:prstGeom prst="rect">
            <a:avLst/>
          </a:prstGeom>
          <a:noFill/>
          <a:ln>
            <a:noFill/>
          </a:ln>
        </p:spPr>
      </p:pic>
      <p:pic>
        <p:nvPicPr>
          <p:cNvPr id="458" name="Google Shape;458;p47"/>
          <p:cNvPicPr preferRelativeResize="0"/>
          <p:nvPr/>
        </p:nvPicPr>
        <p:blipFill>
          <a:blip r:embed="rId6">
            <a:alphaModFix/>
          </a:blip>
          <a:stretch>
            <a:fillRect/>
          </a:stretch>
        </p:blipFill>
        <p:spPr>
          <a:xfrm>
            <a:off x="1011875" y="2764713"/>
            <a:ext cx="499100" cy="499100"/>
          </a:xfrm>
          <a:prstGeom prst="rect">
            <a:avLst/>
          </a:prstGeom>
          <a:noFill/>
          <a:ln>
            <a:noFill/>
          </a:ln>
        </p:spPr>
      </p:pic>
      <p:pic>
        <p:nvPicPr>
          <p:cNvPr id="459" name="Google Shape;459;p47"/>
          <p:cNvPicPr preferRelativeResize="0"/>
          <p:nvPr/>
        </p:nvPicPr>
        <p:blipFill>
          <a:blip r:embed="rId7">
            <a:alphaModFix/>
          </a:blip>
          <a:stretch>
            <a:fillRect/>
          </a:stretch>
        </p:blipFill>
        <p:spPr>
          <a:xfrm>
            <a:off x="1011875" y="3671250"/>
            <a:ext cx="499100" cy="499100"/>
          </a:xfrm>
          <a:prstGeom prst="rect">
            <a:avLst/>
          </a:prstGeom>
          <a:noFill/>
          <a:ln>
            <a:noFill/>
          </a:ln>
        </p:spPr>
      </p:pic>
      <p:sp>
        <p:nvSpPr>
          <p:cNvPr id="460" name="Google Shape;46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6" name="Google Shape;46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7" name="Google Shape;467;p48"/>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468" name="Google Shape;468;p48"/>
          <p:cNvSpPr txBox="1"/>
          <p:nvPr/>
        </p:nvSpPr>
        <p:spPr>
          <a:xfrm>
            <a:off x="460775" y="364325"/>
            <a:ext cx="617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Poppins"/>
                <a:ea typeface="Poppins"/>
                <a:cs typeface="Poppins"/>
                <a:sym typeface="Poppins"/>
              </a:rPr>
              <a:t>COMPETITOR ANALYSIS</a:t>
            </a:r>
            <a:endParaRPr b="1" sz="1900">
              <a:latin typeface="Poppins"/>
              <a:ea typeface="Poppins"/>
              <a:cs typeface="Poppins"/>
              <a:sym typeface="Poppins"/>
            </a:endParaRPr>
          </a:p>
        </p:txBody>
      </p:sp>
      <p:graphicFrame>
        <p:nvGraphicFramePr>
          <p:cNvPr id="469" name="Google Shape;469;p48"/>
          <p:cNvGraphicFramePr/>
          <p:nvPr/>
        </p:nvGraphicFramePr>
        <p:xfrm>
          <a:off x="802500" y="1222775"/>
          <a:ext cx="3000000" cy="3000000"/>
        </p:xfrm>
        <a:graphic>
          <a:graphicData uri="http://schemas.openxmlformats.org/drawingml/2006/table">
            <a:tbl>
              <a:tblPr>
                <a:noFill/>
                <a:tableStyleId>{608B4C66-3038-46D9-A3C3-5C1FE40EE9AF}</a:tableStyleId>
              </a:tblPr>
              <a:tblGrid>
                <a:gridCol w="1809750"/>
                <a:gridCol w="1824425"/>
                <a:gridCol w="1591475"/>
                <a:gridCol w="2013350"/>
              </a:tblGrid>
              <a:tr h="490550">
                <a:tc>
                  <a:txBody>
                    <a:bodyPr/>
                    <a:lstStyle/>
                    <a:p>
                      <a:pPr indent="0" lvl="0" marL="0" rtl="0" algn="ctr">
                        <a:spcBef>
                          <a:spcPts val="0"/>
                        </a:spcBef>
                        <a:spcAft>
                          <a:spcPts val="0"/>
                        </a:spcAft>
                        <a:buNone/>
                      </a:pPr>
                      <a:r>
                        <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F</a:t>
                      </a:r>
                      <a:r>
                        <a:rPr lang="en" sz="1200">
                          <a:latin typeface="Poppins"/>
                          <a:ea typeface="Poppins"/>
                          <a:cs typeface="Poppins"/>
                          <a:sym typeface="Poppins"/>
                        </a:rPr>
                        <a:t>iverr</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Upwork</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Our </a:t>
                      </a:r>
                      <a:r>
                        <a:rPr lang="en" sz="1200">
                          <a:latin typeface="Poppins"/>
                          <a:ea typeface="Poppins"/>
                          <a:cs typeface="Poppins"/>
                          <a:sym typeface="Poppins"/>
                        </a:rPr>
                        <a:t>system</a:t>
                      </a:r>
                      <a:r>
                        <a:rPr lang="en" sz="1200">
                          <a:latin typeface="Poppins"/>
                          <a:ea typeface="Poppins"/>
                          <a:cs typeface="Poppins"/>
                          <a:sym typeface="Poppins"/>
                        </a:rPr>
                        <a:t> (WADAK)</a:t>
                      </a:r>
                      <a:endParaRPr sz="1200">
                        <a:latin typeface="Poppins"/>
                        <a:ea typeface="Poppins"/>
                        <a:cs typeface="Poppins"/>
                        <a:sym typeface="Poppins"/>
                      </a:endParaRPr>
                    </a:p>
                  </a:txBody>
                  <a:tcPr marT="91425" marB="91425" marR="91425" marL="91425" anchor="ctr">
                    <a:solidFill>
                      <a:srgbClr val="FFE599"/>
                    </a:solidFill>
                  </a:tcPr>
                </a:tc>
              </a:tr>
              <a:tr h="561750">
                <a:tc>
                  <a:txBody>
                    <a:bodyPr/>
                    <a:lstStyle/>
                    <a:p>
                      <a:pPr indent="0" lvl="0" marL="0" rtl="0" algn="ctr">
                        <a:spcBef>
                          <a:spcPts val="0"/>
                        </a:spcBef>
                        <a:spcAft>
                          <a:spcPts val="0"/>
                        </a:spcAft>
                        <a:buNone/>
                      </a:pPr>
                      <a:r>
                        <a:rPr lang="en" sz="1200">
                          <a:latin typeface="Poppins"/>
                          <a:ea typeface="Poppins"/>
                          <a:cs typeface="Poppins"/>
                          <a:sym typeface="Poppins"/>
                        </a:rPr>
                        <a:t>Predefined task and prices</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FFE599"/>
                    </a:solidFill>
                  </a:tcPr>
                </a:tc>
              </a:tr>
              <a:tr h="749000">
                <a:tc>
                  <a:txBody>
                    <a:bodyPr/>
                    <a:lstStyle/>
                    <a:p>
                      <a:pPr indent="0" lvl="0" marL="0" rtl="0" algn="ctr">
                        <a:spcBef>
                          <a:spcPts val="0"/>
                        </a:spcBef>
                        <a:spcAft>
                          <a:spcPts val="0"/>
                        </a:spcAft>
                        <a:buNone/>
                      </a:pPr>
                      <a:r>
                        <a:rPr lang="en" sz="1200">
                          <a:latin typeface="Poppins"/>
                          <a:ea typeface="Poppins"/>
                          <a:cs typeface="Poppins"/>
                          <a:sym typeface="Poppins"/>
                        </a:rPr>
                        <a:t>Easy to find service providers by searching</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FFE599"/>
                    </a:solidFill>
                  </a:tcPr>
                </a:tc>
              </a:tr>
              <a:tr h="490550">
                <a:tc>
                  <a:txBody>
                    <a:bodyPr/>
                    <a:lstStyle/>
                    <a:p>
                      <a:pPr indent="0" lvl="0" marL="0" rtl="0" algn="ctr">
                        <a:spcBef>
                          <a:spcPts val="0"/>
                        </a:spcBef>
                        <a:spcAft>
                          <a:spcPts val="0"/>
                        </a:spcAft>
                        <a:buNone/>
                      </a:pPr>
                      <a:r>
                        <a:rPr lang="en" sz="1200">
                          <a:latin typeface="Poppins"/>
                          <a:ea typeface="Poppins"/>
                          <a:cs typeface="Poppins"/>
                          <a:sym typeface="Poppins"/>
                        </a:rPr>
                        <a:t>Completion fees</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FFE599"/>
                    </a:solidFill>
                  </a:tcPr>
                </a:tc>
              </a:tr>
              <a:tr h="374500">
                <a:tc>
                  <a:txBody>
                    <a:bodyPr/>
                    <a:lstStyle/>
                    <a:p>
                      <a:pPr indent="0" lvl="0" marL="0" rtl="0" algn="ctr">
                        <a:spcBef>
                          <a:spcPts val="0"/>
                        </a:spcBef>
                        <a:spcAft>
                          <a:spcPts val="0"/>
                        </a:spcAft>
                        <a:buNone/>
                      </a:pPr>
                      <a:r>
                        <a:rPr lang="en" sz="1200">
                          <a:latin typeface="Poppins"/>
                          <a:ea typeface="Poppins"/>
                          <a:cs typeface="Poppins"/>
                          <a:sym typeface="Poppins"/>
                        </a:rPr>
                        <a:t>Membership </a:t>
                      </a:r>
                      <a:endParaRPr sz="1200">
                        <a:latin typeface="Poppins"/>
                        <a:ea typeface="Poppins"/>
                        <a:cs typeface="Poppins"/>
                        <a:sym typeface="Poppins"/>
                      </a:endParaRPr>
                    </a:p>
                  </a:txBody>
                  <a:tcPr marT="91425" marB="91425" marR="91425" marL="91425" anchor="ctr">
                    <a:solidFill>
                      <a:srgbClr val="A2C4C9"/>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93C47D"/>
                    </a:solidFill>
                  </a:tcPr>
                </a:tc>
                <a:tc>
                  <a:txBody>
                    <a:bodyPr/>
                    <a:lstStyle/>
                    <a:p>
                      <a:pPr indent="0" lvl="0" marL="0" rtl="0" algn="ctr">
                        <a:spcBef>
                          <a:spcPts val="0"/>
                        </a:spcBef>
                        <a:spcAft>
                          <a:spcPts val="0"/>
                        </a:spcAft>
                        <a:buNone/>
                      </a:pPr>
                      <a:r>
                        <a:rPr lang="en" sz="1200">
                          <a:latin typeface="Poppins"/>
                          <a:ea typeface="Poppins"/>
                          <a:cs typeface="Poppins"/>
                          <a:sym typeface="Poppins"/>
                        </a:rPr>
                        <a:t>Yes</a:t>
                      </a:r>
                      <a:endParaRPr sz="1200">
                        <a:latin typeface="Poppins"/>
                        <a:ea typeface="Poppins"/>
                        <a:cs typeface="Poppins"/>
                        <a:sym typeface="Poppin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sz="1200">
                          <a:latin typeface="Poppins"/>
                          <a:ea typeface="Poppins"/>
                          <a:cs typeface="Poppins"/>
                          <a:sym typeface="Poppins"/>
                        </a:rPr>
                        <a:t>No</a:t>
                      </a:r>
                      <a:endParaRPr sz="1200">
                        <a:latin typeface="Poppins"/>
                        <a:ea typeface="Poppins"/>
                        <a:cs typeface="Poppins"/>
                        <a:sym typeface="Poppins"/>
                      </a:endParaRPr>
                    </a:p>
                  </a:txBody>
                  <a:tcPr marT="91425" marB="91425" marR="91425" marL="91425" anchor="ctr">
                    <a:solidFill>
                      <a:srgbClr val="FFE599"/>
                    </a:solidFill>
                  </a:tcPr>
                </a:tc>
              </a:tr>
            </a:tbl>
          </a:graphicData>
        </a:graphic>
      </p:graphicFrame>
      <p:sp>
        <p:nvSpPr>
          <p:cNvPr id="470" name="Google Shape;47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6" name="Google Shape;47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7" name="Google Shape;477;p49"/>
          <p:cNvPicPr preferRelativeResize="0"/>
          <p:nvPr/>
        </p:nvPicPr>
        <p:blipFill>
          <a:blip r:embed="rId3">
            <a:alphaModFix/>
          </a:blip>
          <a:stretch>
            <a:fillRect/>
          </a:stretch>
        </p:blipFill>
        <p:spPr>
          <a:xfrm>
            <a:off x="0" y="0"/>
            <a:ext cx="9144003" cy="5143501"/>
          </a:xfrm>
          <a:prstGeom prst="rect">
            <a:avLst/>
          </a:prstGeom>
          <a:noFill/>
          <a:ln>
            <a:noFill/>
          </a:ln>
        </p:spPr>
      </p:pic>
      <p:sp>
        <p:nvSpPr>
          <p:cNvPr id="478" name="Google Shape;478;p49"/>
          <p:cNvSpPr txBox="1"/>
          <p:nvPr/>
        </p:nvSpPr>
        <p:spPr>
          <a:xfrm>
            <a:off x="251200" y="454325"/>
            <a:ext cx="392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Technical Feasibility</a:t>
            </a:r>
            <a:r>
              <a:rPr lang="en" sz="2400">
                <a:latin typeface="Poppins"/>
                <a:ea typeface="Poppins"/>
                <a:cs typeface="Poppins"/>
                <a:sym typeface="Poppins"/>
              </a:rPr>
              <a:t> </a:t>
            </a:r>
            <a:endParaRPr sz="2400">
              <a:latin typeface="Poppins"/>
              <a:ea typeface="Poppins"/>
              <a:cs typeface="Poppins"/>
              <a:sym typeface="Poppins"/>
            </a:endParaRPr>
          </a:p>
        </p:txBody>
      </p:sp>
      <p:sp>
        <p:nvSpPr>
          <p:cNvPr id="479" name="Google Shape;479;p49"/>
          <p:cNvSpPr txBox="1"/>
          <p:nvPr/>
        </p:nvSpPr>
        <p:spPr>
          <a:xfrm>
            <a:off x="864125" y="1539700"/>
            <a:ext cx="74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0" name="Google Shape;480;p49"/>
          <p:cNvSpPr txBox="1"/>
          <p:nvPr/>
        </p:nvSpPr>
        <p:spPr>
          <a:xfrm>
            <a:off x="1941525" y="1455250"/>
            <a:ext cx="6890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oppins"/>
                <a:ea typeface="Poppins"/>
                <a:cs typeface="Poppins"/>
                <a:sym typeface="Poppins"/>
              </a:rPr>
              <a:t>Required technologies are freely available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rPr lang="en" sz="1600">
                <a:latin typeface="Poppins"/>
                <a:ea typeface="Poppins"/>
                <a:cs typeface="Poppins"/>
                <a:sym typeface="Poppins"/>
              </a:rPr>
              <a:t>Laptops and desktops are already owned by the development team members.</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t/>
            </a:r>
            <a:endParaRPr sz="1600">
              <a:latin typeface="Poppins"/>
              <a:ea typeface="Poppins"/>
              <a:cs typeface="Poppins"/>
              <a:sym typeface="Poppins"/>
            </a:endParaRPr>
          </a:p>
          <a:p>
            <a:pPr indent="0" lvl="0" marL="0" rtl="0" algn="l">
              <a:spcBef>
                <a:spcPts val="0"/>
              </a:spcBef>
              <a:spcAft>
                <a:spcPts val="0"/>
              </a:spcAft>
              <a:buNone/>
            </a:pPr>
            <a:r>
              <a:rPr lang="en" sz="1600">
                <a:latin typeface="Poppins"/>
                <a:ea typeface="Poppins"/>
                <a:cs typeface="Poppins"/>
                <a:sym typeface="Poppins"/>
              </a:rPr>
              <a:t>The required technical knowledge of the development team is at satisfied level</a:t>
            </a:r>
            <a:endParaRPr sz="1600">
              <a:latin typeface="Poppins"/>
              <a:ea typeface="Poppins"/>
              <a:cs typeface="Poppins"/>
              <a:sym typeface="Poppins"/>
            </a:endParaRPr>
          </a:p>
        </p:txBody>
      </p:sp>
      <p:pic>
        <p:nvPicPr>
          <p:cNvPr id="481" name="Google Shape;481;p49"/>
          <p:cNvPicPr preferRelativeResize="0"/>
          <p:nvPr/>
        </p:nvPicPr>
        <p:blipFill>
          <a:blip r:embed="rId4">
            <a:alphaModFix/>
          </a:blip>
          <a:stretch>
            <a:fillRect/>
          </a:stretch>
        </p:blipFill>
        <p:spPr>
          <a:xfrm>
            <a:off x="1005025" y="1453450"/>
            <a:ext cx="572700" cy="572700"/>
          </a:xfrm>
          <a:prstGeom prst="rect">
            <a:avLst/>
          </a:prstGeom>
          <a:noFill/>
          <a:ln>
            <a:noFill/>
          </a:ln>
        </p:spPr>
      </p:pic>
      <p:pic>
        <p:nvPicPr>
          <p:cNvPr id="482" name="Google Shape;482;p49"/>
          <p:cNvPicPr preferRelativeResize="0"/>
          <p:nvPr/>
        </p:nvPicPr>
        <p:blipFill>
          <a:blip r:embed="rId5">
            <a:alphaModFix/>
          </a:blip>
          <a:stretch>
            <a:fillRect/>
          </a:stretch>
        </p:blipFill>
        <p:spPr>
          <a:xfrm>
            <a:off x="1014325" y="2570863"/>
            <a:ext cx="554100" cy="554100"/>
          </a:xfrm>
          <a:prstGeom prst="rect">
            <a:avLst/>
          </a:prstGeom>
          <a:noFill/>
          <a:ln>
            <a:noFill/>
          </a:ln>
        </p:spPr>
      </p:pic>
      <p:pic>
        <p:nvPicPr>
          <p:cNvPr id="483" name="Google Shape;483;p49"/>
          <p:cNvPicPr preferRelativeResize="0"/>
          <p:nvPr/>
        </p:nvPicPr>
        <p:blipFill>
          <a:blip r:embed="rId6">
            <a:alphaModFix/>
          </a:blip>
          <a:stretch>
            <a:fillRect/>
          </a:stretch>
        </p:blipFill>
        <p:spPr>
          <a:xfrm>
            <a:off x="1014325" y="3669675"/>
            <a:ext cx="554100" cy="554100"/>
          </a:xfrm>
          <a:prstGeom prst="rect">
            <a:avLst/>
          </a:prstGeom>
          <a:noFill/>
          <a:ln>
            <a:noFill/>
          </a:ln>
        </p:spPr>
      </p:pic>
      <p:sp>
        <p:nvSpPr>
          <p:cNvPr id="484" name="Google Shape;48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0" name="Google Shape;49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1" name="Google Shape;491;p50"/>
          <p:cNvPicPr preferRelativeResize="0"/>
          <p:nvPr/>
        </p:nvPicPr>
        <p:blipFill>
          <a:blip r:embed="rId4">
            <a:alphaModFix/>
          </a:blip>
          <a:stretch>
            <a:fillRect/>
          </a:stretch>
        </p:blipFill>
        <p:spPr>
          <a:xfrm>
            <a:off x="0" y="6697"/>
            <a:ext cx="9144003" cy="5130107"/>
          </a:xfrm>
          <a:prstGeom prst="rect">
            <a:avLst/>
          </a:prstGeom>
          <a:noFill/>
          <a:ln>
            <a:noFill/>
          </a:ln>
        </p:spPr>
      </p:pic>
      <p:sp>
        <p:nvSpPr>
          <p:cNvPr id="492" name="Google Shape;492;p50"/>
          <p:cNvSpPr txBox="1"/>
          <p:nvPr/>
        </p:nvSpPr>
        <p:spPr>
          <a:xfrm>
            <a:off x="1742175" y="1067125"/>
            <a:ext cx="51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3" name="Google Shape;493;p50"/>
          <p:cNvSpPr txBox="1"/>
          <p:nvPr/>
        </p:nvSpPr>
        <p:spPr>
          <a:xfrm>
            <a:off x="2993675" y="1617400"/>
            <a:ext cx="3000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pic>
        <p:nvPicPr>
          <p:cNvPr id="494" name="Google Shape;494;p50">
            <a:hlinkClick r:id="rId5"/>
          </p:cNvPr>
          <p:cNvPicPr preferRelativeResize="0"/>
          <p:nvPr/>
        </p:nvPicPr>
        <p:blipFill>
          <a:blip r:embed="rId6">
            <a:alphaModFix/>
          </a:blip>
          <a:stretch>
            <a:fillRect/>
          </a:stretch>
        </p:blipFill>
        <p:spPr>
          <a:xfrm>
            <a:off x="1207800" y="1733101"/>
            <a:ext cx="6728376" cy="2720276"/>
          </a:xfrm>
          <a:prstGeom prst="rect">
            <a:avLst/>
          </a:prstGeom>
          <a:noFill/>
          <a:ln>
            <a:noFill/>
          </a:ln>
        </p:spPr>
      </p:pic>
      <p:sp>
        <p:nvSpPr>
          <p:cNvPr id="495" name="Google Shape;495;p50"/>
          <p:cNvSpPr txBox="1"/>
          <p:nvPr/>
        </p:nvSpPr>
        <p:spPr>
          <a:xfrm>
            <a:off x="1137325" y="1142150"/>
            <a:ext cx="4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Main costs for proposed system</a:t>
            </a:r>
            <a:endParaRPr>
              <a:latin typeface="Poppins"/>
              <a:ea typeface="Poppins"/>
              <a:cs typeface="Poppins"/>
              <a:sym typeface="Poppins"/>
            </a:endParaRPr>
          </a:p>
        </p:txBody>
      </p:sp>
      <p:sp>
        <p:nvSpPr>
          <p:cNvPr id="496" name="Google Shape;496;p50"/>
          <p:cNvSpPr txBox="1"/>
          <p:nvPr>
            <p:ph type="title"/>
          </p:nvPr>
        </p:nvSpPr>
        <p:spPr>
          <a:xfrm>
            <a:off x="311700" y="494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latin typeface="Poppins"/>
                <a:ea typeface="Poppins"/>
                <a:cs typeface="Poppins"/>
                <a:sym typeface="Poppins"/>
              </a:rPr>
              <a:t>Economic Feasibility</a:t>
            </a:r>
            <a:endParaRPr b="1" sz="2420">
              <a:latin typeface="Poppins"/>
              <a:ea typeface="Poppins"/>
              <a:cs typeface="Poppins"/>
              <a:sym typeface="Poppins"/>
            </a:endParaRPr>
          </a:p>
        </p:txBody>
      </p:sp>
      <p:sp>
        <p:nvSpPr>
          <p:cNvPr id="497" name="Google Shape;497;p50"/>
          <p:cNvSpPr txBox="1"/>
          <p:nvPr/>
        </p:nvSpPr>
        <p:spPr>
          <a:xfrm>
            <a:off x="1783000" y="1617375"/>
            <a:ext cx="47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Domain registration and renewal - year by year</a:t>
            </a:r>
            <a:endParaRPr/>
          </a:p>
        </p:txBody>
      </p:sp>
      <p:sp>
        <p:nvSpPr>
          <p:cNvPr id="498" name="Google Shape;498;p50"/>
          <p:cNvSpPr txBox="1"/>
          <p:nvPr/>
        </p:nvSpPr>
        <p:spPr>
          <a:xfrm>
            <a:off x="5282900" y="4549175"/>
            <a:ext cx="33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Namecheap</a:t>
            </a:r>
            <a:r>
              <a:rPr lang="en"/>
              <a:t> rates are comparatively low</a:t>
            </a:r>
            <a:endParaRPr/>
          </a:p>
        </p:txBody>
      </p:sp>
      <p:sp>
        <p:nvSpPr>
          <p:cNvPr id="499" name="Google Shape;49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5" name="Google Shape;50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6" name="Google Shape;506;p51"/>
          <p:cNvPicPr preferRelativeResize="0"/>
          <p:nvPr/>
        </p:nvPicPr>
        <p:blipFill>
          <a:blip r:embed="rId3">
            <a:alphaModFix/>
          </a:blip>
          <a:stretch>
            <a:fillRect/>
          </a:stretch>
        </p:blipFill>
        <p:spPr>
          <a:xfrm>
            <a:off x="0" y="6700"/>
            <a:ext cx="9230925" cy="5130101"/>
          </a:xfrm>
          <a:prstGeom prst="rect">
            <a:avLst/>
          </a:prstGeom>
          <a:noFill/>
          <a:ln>
            <a:noFill/>
          </a:ln>
        </p:spPr>
      </p:pic>
      <p:sp>
        <p:nvSpPr>
          <p:cNvPr id="507" name="Google Shape;507;p51"/>
          <p:cNvSpPr txBox="1"/>
          <p:nvPr/>
        </p:nvSpPr>
        <p:spPr>
          <a:xfrm>
            <a:off x="880500" y="880500"/>
            <a:ext cx="46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Costs for hosting</a:t>
            </a:r>
            <a:endParaRPr>
              <a:latin typeface="Poppins"/>
              <a:ea typeface="Poppins"/>
              <a:cs typeface="Poppins"/>
              <a:sym typeface="Poppins"/>
            </a:endParaRPr>
          </a:p>
        </p:txBody>
      </p:sp>
      <p:pic>
        <p:nvPicPr>
          <p:cNvPr id="508" name="Google Shape;508;p51">
            <a:hlinkClick r:id="rId4"/>
          </p:cNvPr>
          <p:cNvPicPr preferRelativeResize="0"/>
          <p:nvPr/>
        </p:nvPicPr>
        <p:blipFill>
          <a:blip r:embed="rId5">
            <a:alphaModFix/>
          </a:blip>
          <a:stretch>
            <a:fillRect/>
          </a:stretch>
        </p:blipFill>
        <p:spPr>
          <a:xfrm>
            <a:off x="2201225" y="1787925"/>
            <a:ext cx="4974126" cy="2780950"/>
          </a:xfrm>
          <a:prstGeom prst="rect">
            <a:avLst/>
          </a:prstGeom>
          <a:noFill/>
          <a:ln>
            <a:noFill/>
          </a:ln>
        </p:spPr>
      </p:pic>
      <p:sp>
        <p:nvSpPr>
          <p:cNvPr id="509" name="Google Shape;509;p51"/>
          <p:cNvSpPr txBox="1"/>
          <p:nvPr/>
        </p:nvSpPr>
        <p:spPr>
          <a:xfrm>
            <a:off x="1452750" y="1236600"/>
            <a:ext cx="53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Namecheap web server Stellar package - $2.88/mo</a:t>
            </a:r>
            <a:endParaRPr>
              <a:latin typeface="Poppins"/>
              <a:ea typeface="Poppins"/>
              <a:cs typeface="Poppins"/>
              <a:sym typeface="Poppins"/>
            </a:endParaRPr>
          </a:p>
        </p:txBody>
      </p:sp>
      <p:sp>
        <p:nvSpPr>
          <p:cNvPr id="510" name="Google Shape;510;p51"/>
          <p:cNvSpPr txBox="1"/>
          <p:nvPr>
            <p:ph type="title"/>
          </p:nvPr>
        </p:nvSpPr>
        <p:spPr>
          <a:xfrm>
            <a:off x="427988"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120">
                <a:latin typeface="Poppins"/>
                <a:ea typeface="Poppins"/>
                <a:cs typeface="Poppins"/>
                <a:sym typeface="Poppins"/>
              </a:rPr>
              <a:t>Economic Feasibility</a:t>
            </a:r>
            <a:endParaRPr b="1" sz="2120">
              <a:latin typeface="Poppins"/>
              <a:ea typeface="Poppins"/>
              <a:cs typeface="Poppins"/>
              <a:sym typeface="Poppins"/>
            </a:endParaRPr>
          </a:p>
        </p:txBody>
      </p:sp>
      <p:sp>
        <p:nvSpPr>
          <p:cNvPr id="511" name="Google Shape;51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nvSpPr>
        <p:spPr>
          <a:xfrm>
            <a:off x="1082750" y="1290750"/>
            <a:ext cx="718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a:ea typeface="Poppins"/>
                <a:cs typeface="Poppins"/>
                <a:sym typeface="Poppins"/>
              </a:rPr>
              <a:t>BLA BLA BLA</a:t>
            </a:r>
            <a:endParaRPr sz="2400">
              <a:latin typeface="Poppins"/>
              <a:ea typeface="Poppins"/>
              <a:cs typeface="Poppins"/>
              <a:sym typeface="Poppins"/>
            </a:endParaRPr>
          </a:p>
        </p:txBody>
      </p:sp>
      <p:pic>
        <p:nvPicPr>
          <p:cNvPr id="94" name="Google Shape;94;p16"/>
          <p:cNvPicPr preferRelativeResize="0"/>
          <p:nvPr/>
        </p:nvPicPr>
        <p:blipFill rotWithShape="1">
          <a:blip r:embed="rId3">
            <a:alphaModFix/>
          </a:blip>
          <a:srcRect b="0" l="0" r="0" t="2104"/>
          <a:stretch/>
        </p:blipFill>
        <p:spPr>
          <a:xfrm>
            <a:off x="0" y="29175"/>
            <a:ext cx="9144003" cy="5059399"/>
          </a:xfrm>
          <a:prstGeom prst="rect">
            <a:avLst/>
          </a:prstGeom>
          <a:noFill/>
          <a:ln>
            <a:noFill/>
          </a:ln>
        </p:spPr>
      </p:pic>
      <p:sp>
        <p:nvSpPr>
          <p:cNvPr id="95" name="Google Shape;95;p16"/>
          <p:cNvSpPr txBox="1"/>
          <p:nvPr/>
        </p:nvSpPr>
        <p:spPr>
          <a:xfrm>
            <a:off x="1474825" y="1159300"/>
            <a:ext cx="6024000" cy="257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3100">
                <a:latin typeface="Poppins"/>
                <a:ea typeface="Poppins"/>
                <a:cs typeface="Poppins"/>
                <a:sym typeface="Poppins"/>
              </a:rPr>
              <a:t>Did you ever require to find an IT service provider to complete any type of IT related task with </a:t>
            </a:r>
            <a:r>
              <a:rPr lang="en" sz="3100">
                <a:solidFill>
                  <a:srgbClr val="FF0000"/>
                </a:solidFill>
                <a:latin typeface="Poppins"/>
                <a:ea typeface="Poppins"/>
                <a:cs typeface="Poppins"/>
                <a:sym typeface="Poppins"/>
              </a:rPr>
              <a:t>pocket money</a:t>
            </a:r>
            <a:r>
              <a:rPr lang="en" sz="3100">
                <a:latin typeface="Poppins"/>
                <a:ea typeface="Poppins"/>
                <a:cs typeface="Poppins"/>
                <a:sym typeface="Poppins"/>
              </a:rPr>
              <a:t> and in a </a:t>
            </a:r>
            <a:r>
              <a:rPr lang="en" sz="3100">
                <a:solidFill>
                  <a:srgbClr val="FF0000"/>
                </a:solidFill>
                <a:latin typeface="Poppins"/>
                <a:ea typeface="Poppins"/>
                <a:cs typeface="Poppins"/>
                <a:sym typeface="Poppins"/>
              </a:rPr>
              <a:t>little time </a:t>
            </a:r>
            <a:r>
              <a:rPr lang="en" sz="3100">
                <a:solidFill>
                  <a:schemeClr val="dk1"/>
                </a:solidFill>
                <a:latin typeface="Poppins"/>
                <a:ea typeface="Poppins"/>
                <a:cs typeface="Poppins"/>
                <a:sym typeface="Poppins"/>
              </a:rPr>
              <a:t>?</a:t>
            </a:r>
            <a:endParaRPr sz="3100">
              <a:solidFill>
                <a:schemeClr val="dk1"/>
              </a:solidFill>
              <a:latin typeface="Poppins"/>
              <a:ea typeface="Poppins"/>
              <a:cs typeface="Poppins"/>
              <a:sym typeface="Poppins"/>
            </a:endParaRPr>
          </a:p>
        </p:txBody>
      </p:sp>
      <p:sp>
        <p:nvSpPr>
          <p:cNvPr id="96" name="Google Shape;9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7" name="Google Shape;51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8" name="Google Shape;518;p52"/>
          <p:cNvPicPr preferRelativeResize="0"/>
          <p:nvPr/>
        </p:nvPicPr>
        <p:blipFill>
          <a:blip r:embed="rId3">
            <a:alphaModFix/>
          </a:blip>
          <a:stretch>
            <a:fillRect/>
          </a:stretch>
        </p:blipFill>
        <p:spPr>
          <a:xfrm>
            <a:off x="0" y="6697"/>
            <a:ext cx="9144003" cy="5130107"/>
          </a:xfrm>
          <a:prstGeom prst="rect">
            <a:avLst/>
          </a:prstGeom>
          <a:noFill/>
          <a:ln>
            <a:noFill/>
          </a:ln>
        </p:spPr>
      </p:pic>
      <p:sp>
        <p:nvSpPr>
          <p:cNvPr id="519" name="Google Shape;519;p52"/>
          <p:cNvSpPr txBox="1"/>
          <p:nvPr/>
        </p:nvSpPr>
        <p:spPr>
          <a:xfrm>
            <a:off x="1742175" y="1067125"/>
            <a:ext cx="51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0" name="Google Shape;520;p52"/>
          <p:cNvSpPr txBox="1"/>
          <p:nvPr/>
        </p:nvSpPr>
        <p:spPr>
          <a:xfrm>
            <a:off x="2993675" y="1617400"/>
            <a:ext cx="3000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521" name="Google Shape;521;p52"/>
          <p:cNvSpPr txBox="1"/>
          <p:nvPr/>
        </p:nvSpPr>
        <p:spPr>
          <a:xfrm>
            <a:off x="1137325" y="1142150"/>
            <a:ext cx="4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Main costs for proposed system</a:t>
            </a:r>
            <a:endParaRPr>
              <a:latin typeface="Poppins"/>
              <a:ea typeface="Poppins"/>
              <a:cs typeface="Poppins"/>
              <a:sym typeface="Poppins"/>
            </a:endParaRPr>
          </a:p>
        </p:txBody>
      </p:sp>
      <p:sp>
        <p:nvSpPr>
          <p:cNvPr id="522" name="Google Shape;522;p52"/>
          <p:cNvSpPr txBox="1"/>
          <p:nvPr>
            <p:ph type="title"/>
          </p:nvPr>
        </p:nvSpPr>
        <p:spPr>
          <a:xfrm>
            <a:off x="311700" y="494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latin typeface="Poppins"/>
                <a:ea typeface="Poppins"/>
                <a:cs typeface="Poppins"/>
                <a:sym typeface="Poppins"/>
              </a:rPr>
              <a:t>Economic Feasibility</a:t>
            </a:r>
            <a:endParaRPr b="1" sz="2420">
              <a:latin typeface="Poppins"/>
              <a:ea typeface="Poppins"/>
              <a:cs typeface="Poppins"/>
              <a:sym typeface="Poppins"/>
            </a:endParaRPr>
          </a:p>
        </p:txBody>
      </p:sp>
      <p:sp>
        <p:nvSpPr>
          <p:cNvPr id="523" name="Google Shape;523;p52"/>
          <p:cNvSpPr txBox="1"/>
          <p:nvPr/>
        </p:nvSpPr>
        <p:spPr>
          <a:xfrm>
            <a:off x="1783000" y="1555038"/>
            <a:ext cx="47766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50">
                <a:solidFill>
                  <a:schemeClr val="dk1"/>
                </a:solidFill>
                <a:latin typeface="Poppins"/>
                <a:ea typeface="Poppins"/>
                <a:cs typeface="Poppins"/>
                <a:sym typeface="Poppins"/>
              </a:rPr>
              <a:t>Cost for PayHere sandbox module - FREE</a:t>
            </a:r>
            <a:endParaRPr>
              <a:latin typeface="Poppins"/>
              <a:ea typeface="Poppins"/>
              <a:cs typeface="Poppins"/>
              <a:sym typeface="Poppins"/>
            </a:endParaRPr>
          </a:p>
        </p:txBody>
      </p:sp>
      <p:pic>
        <p:nvPicPr>
          <p:cNvPr id="524" name="Google Shape;524;p52">
            <a:hlinkClick r:id="rId4"/>
          </p:cNvPr>
          <p:cNvPicPr preferRelativeResize="0"/>
          <p:nvPr/>
        </p:nvPicPr>
        <p:blipFill>
          <a:blip r:embed="rId5">
            <a:alphaModFix/>
          </a:blip>
          <a:stretch>
            <a:fillRect/>
          </a:stretch>
        </p:blipFill>
        <p:spPr>
          <a:xfrm>
            <a:off x="2663471" y="1913949"/>
            <a:ext cx="4584105" cy="3050851"/>
          </a:xfrm>
          <a:prstGeom prst="rect">
            <a:avLst/>
          </a:prstGeom>
          <a:noFill/>
          <a:ln>
            <a:noFill/>
          </a:ln>
        </p:spPr>
      </p:pic>
      <p:sp>
        <p:nvSpPr>
          <p:cNvPr id="525" name="Google Shape;52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53"/>
          <p:cNvPicPr preferRelativeResize="0"/>
          <p:nvPr/>
        </p:nvPicPr>
        <p:blipFill>
          <a:blip r:embed="rId3">
            <a:alphaModFix/>
          </a:blip>
          <a:stretch>
            <a:fillRect/>
          </a:stretch>
        </p:blipFill>
        <p:spPr>
          <a:xfrm>
            <a:off x="0" y="11162"/>
            <a:ext cx="9144003" cy="5121177"/>
          </a:xfrm>
          <a:prstGeom prst="rect">
            <a:avLst/>
          </a:prstGeom>
          <a:noFill/>
          <a:ln>
            <a:noFill/>
          </a:ln>
        </p:spPr>
      </p:pic>
      <p:sp>
        <p:nvSpPr>
          <p:cNvPr id="531" name="Google Shape;531;p53"/>
          <p:cNvSpPr txBox="1"/>
          <p:nvPr>
            <p:ph type="title"/>
          </p:nvPr>
        </p:nvSpPr>
        <p:spPr>
          <a:xfrm>
            <a:off x="787625"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120">
                <a:latin typeface="Poppins"/>
                <a:ea typeface="Poppins"/>
                <a:cs typeface="Poppins"/>
                <a:sym typeface="Poppins"/>
              </a:rPr>
              <a:t>Economic Feasibility</a:t>
            </a:r>
            <a:endParaRPr b="1" sz="2120">
              <a:latin typeface="Poppins"/>
              <a:ea typeface="Poppins"/>
              <a:cs typeface="Poppins"/>
              <a:sym typeface="Poppins"/>
            </a:endParaRPr>
          </a:p>
        </p:txBody>
      </p:sp>
      <p:sp>
        <p:nvSpPr>
          <p:cNvPr id="532" name="Google Shape;532;p53"/>
          <p:cNvSpPr txBox="1"/>
          <p:nvPr/>
        </p:nvSpPr>
        <p:spPr>
          <a:xfrm>
            <a:off x="2596800" y="1184250"/>
            <a:ext cx="5499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Other costs:</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b="1" lang="en">
                <a:latin typeface="Poppins"/>
                <a:ea typeface="Poppins"/>
                <a:cs typeface="Poppins"/>
                <a:sym typeface="Poppins"/>
              </a:rPr>
              <a:t>Cost for communication</a:t>
            </a:r>
            <a:endParaRPr b="1">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Communication via</a:t>
            </a:r>
            <a:r>
              <a:rPr b="1" lang="en">
                <a:latin typeface="Poppins"/>
                <a:ea typeface="Poppins"/>
                <a:cs typeface="Poppins"/>
                <a:sym typeface="Poppins"/>
              </a:rPr>
              <a:t> </a:t>
            </a:r>
            <a:r>
              <a:rPr lang="en">
                <a:latin typeface="Poppins"/>
                <a:ea typeface="Poppins"/>
                <a:cs typeface="Poppins"/>
                <a:sym typeface="Poppins"/>
              </a:rPr>
              <a:t>zoom meetings and mobile phones </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b="1" lang="en">
                <a:latin typeface="Poppins"/>
                <a:ea typeface="Poppins"/>
                <a:cs typeface="Poppins"/>
                <a:sym typeface="Poppins"/>
              </a:rPr>
              <a:t>No cost for software </a:t>
            </a:r>
            <a:endParaRPr b="1">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Free and open source software</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b="1" lang="en">
                <a:latin typeface="Poppins"/>
                <a:ea typeface="Poppins"/>
                <a:cs typeface="Poppins"/>
                <a:sym typeface="Poppins"/>
              </a:rPr>
              <a:t>No additional hardware cost</a:t>
            </a:r>
            <a:r>
              <a:rPr lang="en">
                <a:latin typeface="Poppins"/>
                <a:ea typeface="Poppins"/>
                <a:cs typeface="Poppins"/>
                <a:sym typeface="Poppins"/>
              </a:rPr>
              <a:t>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Own routers and internet plans will be used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533" name="Google Shape;533;p53"/>
          <p:cNvPicPr preferRelativeResize="0"/>
          <p:nvPr/>
        </p:nvPicPr>
        <p:blipFill>
          <a:blip r:embed="rId4">
            <a:alphaModFix/>
          </a:blip>
          <a:stretch>
            <a:fillRect/>
          </a:stretch>
        </p:blipFill>
        <p:spPr>
          <a:xfrm flipH="1">
            <a:off x="1443575" y="1811175"/>
            <a:ext cx="572700" cy="572700"/>
          </a:xfrm>
          <a:prstGeom prst="rect">
            <a:avLst/>
          </a:prstGeom>
          <a:noFill/>
          <a:ln>
            <a:noFill/>
          </a:ln>
        </p:spPr>
      </p:pic>
      <p:pic>
        <p:nvPicPr>
          <p:cNvPr id="534" name="Google Shape;534;p53"/>
          <p:cNvPicPr preferRelativeResize="0"/>
          <p:nvPr/>
        </p:nvPicPr>
        <p:blipFill>
          <a:blip r:embed="rId5">
            <a:alphaModFix/>
          </a:blip>
          <a:stretch>
            <a:fillRect/>
          </a:stretch>
        </p:blipFill>
        <p:spPr>
          <a:xfrm>
            <a:off x="1443575" y="2884875"/>
            <a:ext cx="572700" cy="572700"/>
          </a:xfrm>
          <a:prstGeom prst="rect">
            <a:avLst/>
          </a:prstGeom>
          <a:noFill/>
          <a:ln>
            <a:noFill/>
          </a:ln>
        </p:spPr>
      </p:pic>
      <p:pic>
        <p:nvPicPr>
          <p:cNvPr id="535" name="Google Shape;535;p53"/>
          <p:cNvPicPr preferRelativeResize="0"/>
          <p:nvPr/>
        </p:nvPicPr>
        <p:blipFill>
          <a:blip r:embed="rId6">
            <a:alphaModFix/>
          </a:blip>
          <a:stretch>
            <a:fillRect/>
          </a:stretch>
        </p:blipFill>
        <p:spPr>
          <a:xfrm>
            <a:off x="1443575" y="3958575"/>
            <a:ext cx="572700" cy="572700"/>
          </a:xfrm>
          <a:prstGeom prst="rect">
            <a:avLst/>
          </a:prstGeom>
          <a:noFill/>
          <a:ln>
            <a:noFill/>
          </a:ln>
        </p:spPr>
      </p:pic>
      <p:sp>
        <p:nvSpPr>
          <p:cNvPr id="536" name="Google Shape;53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2" name="Google Shape;542;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43" name="Google Shape;54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4" name="Google Shape;544;p54"/>
          <p:cNvPicPr preferRelativeResize="0"/>
          <p:nvPr/>
        </p:nvPicPr>
        <p:blipFill>
          <a:blip r:embed="rId3">
            <a:alphaModFix/>
          </a:blip>
          <a:stretch>
            <a:fillRect/>
          </a:stretch>
        </p:blipFill>
        <p:spPr>
          <a:xfrm>
            <a:off x="0" y="2232"/>
            <a:ext cx="9144003" cy="5139037"/>
          </a:xfrm>
          <a:prstGeom prst="rect">
            <a:avLst/>
          </a:prstGeom>
          <a:noFill/>
          <a:ln>
            <a:noFill/>
          </a:ln>
        </p:spPr>
      </p:pic>
      <p:sp>
        <p:nvSpPr>
          <p:cNvPr id="545" name="Google Shape;545;p54"/>
          <p:cNvSpPr txBox="1"/>
          <p:nvPr/>
        </p:nvSpPr>
        <p:spPr>
          <a:xfrm>
            <a:off x="486800" y="402375"/>
            <a:ext cx="445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Legal &amp; Ethical Feasibility</a:t>
            </a:r>
            <a:endParaRPr b="1" sz="3400">
              <a:latin typeface="Poppins"/>
              <a:ea typeface="Poppins"/>
              <a:cs typeface="Poppins"/>
              <a:sym typeface="Poppins"/>
            </a:endParaRPr>
          </a:p>
        </p:txBody>
      </p:sp>
      <p:sp>
        <p:nvSpPr>
          <p:cNvPr id="546" name="Google Shape;546;p54"/>
          <p:cNvSpPr txBox="1"/>
          <p:nvPr/>
        </p:nvSpPr>
        <p:spPr>
          <a:xfrm>
            <a:off x="1510975" y="1355300"/>
            <a:ext cx="7251000" cy="29091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lang="en" sz="1600">
                <a:solidFill>
                  <a:schemeClr val="dk1"/>
                </a:solidFill>
                <a:latin typeface="Poppins"/>
                <a:ea typeface="Poppins"/>
                <a:cs typeface="Poppins"/>
                <a:sym typeface="Poppins"/>
              </a:rPr>
              <a:t>All login, credit card details will be sent through an encrypted medium</a:t>
            </a:r>
            <a:endParaRPr sz="16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t/>
            </a:r>
            <a:endParaRPr sz="16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rPr lang="en" sz="1500">
                <a:solidFill>
                  <a:schemeClr val="dk1"/>
                </a:solidFill>
                <a:latin typeface="Poppins"/>
                <a:ea typeface="Poppins"/>
                <a:cs typeface="Poppins"/>
                <a:sym typeface="Poppins"/>
              </a:rPr>
              <a:t>All transfers will be done with trusted, standardized payment providers</a:t>
            </a:r>
            <a:endParaRPr sz="1500">
              <a:solidFill>
                <a:schemeClr val="dk1"/>
              </a:solidFill>
              <a:latin typeface="Poppins"/>
              <a:ea typeface="Poppins"/>
              <a:cs typeface="Poppins"/>
              <a:sym typeface="Poppins"/>
            </a:endParaRPr>
          </a:p>
          <a:p>
            <a:pPr indent="0" lvl="0" marL="0" rtl="0" algn="just">
              <a:lnSpc>
                <a:spcPct val="150000"/>
              </a:lnSpc>
              <a:spcBef>
                <a:spcPts val="0"/>
              </a:spcBef>
              <a:spcAft>
                <a:spcPts val="0"/>
              </a:spcAft>
              <a:buNone/>
            </a:pPr>
            <a:r>
              <a:t/>
            </a:r>
            <a:endParaRPr sz="15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rPr lang="en" sz="1500">
                <a:solidFill>
                  <a:schemeClr val="dk1"/>
                </a:solidFill>
                <a:latin typeface="Poppins"/>
                <a:ea typeface="Poppins"/>
                <a:cs typeface="Poppins"/>
                <a:sym typeface="Poppins"/>
              </a:rPr>
              <a:t>Access to the hire person’s or to the service provider’s details will not be allowed for any user except for the Admin and Co-Admin</a:t>
            </a:r>
            <a:endParaRPr sz="1800">
              <a:solidFill>
                <a:schemeClr val="dk1"/>
              </a:solidFill>
              <a:latin typeface="Poppins"/>
              <a:ea typeface="Poppins"/>
              <a:cs typeface="Poppins"/>
              <a:sym typeface="Poppins"/>
            </a:endParaRPr>
          </a:p>
        </p:txBody>
      </p:sp>
      <p:pic>
        <p:nvPicPr>
          <p:cNvPr id="547" name="Google Shape;547;p54"/>
          <p:cNvPicPr preferRelativeResize="0"/>
          <p:nvPr/>
        </p:nvPicPr>
        <p:blipFill>
          <a:blip r:embed="rId4">
            <a:alphaModFix/>
          </a:blip>
          <a:stretch>
            <a:fillRect/>
          </a:stretch>
        </p:blipFill>
        <p:spPr>
          <a:xfrm>
            <a:off x="837150" y="1536124"/>
            <a:ext cx="605225" cy="605225"/>
          </a:xfrm>
          <a:prstGeom prst="rect">
            <a:avLst/>
          </a:prstGeom>
          <a:noFill/>
          <a:ln>
            <a:noFill/>
          </a:ln>
        </p:spPr>
      </p:pic>
      <p:pic>
        <p:nvPicPr>
          <p:cNvPr id="548" name="Google Shape;548;p54"/>
          <p:cNvPicPr preferRelativeResize="0"/>
          <p:nvPr/>
        </p:nvPicPr>
        <p:blipFill>
          <a:blip r:embed="rId5">
            <a:alphaModFix/>
          </a:blip>
          <a:stretch>
            <a:fillRect/>
          </a:stretch>
        </p:blipFill>
        <p:spPr>
          <a:xfrm>
            <a:off x="981238" y="2579275"/>
            <a:ext cx="461149" cy="461149"/>
          </a:xfrm>
          <a:prstGeom prst="rect">
            <a:avLst/>
          </a:prstGeom>
          <a:noFill/>
          <a:ln>
            <a:noFill/>
          </a:ln>
        </p:spPr>
      </p:pic>
      <p:pic>
        <p:nvPicPr>
          <p:cNvPr id="549" name="Google Shape;549;p54"/>
          <p:cNvPicPr preferRelativeResize="0"/>
          <p:nvPr/>
        </p:nvPicPr>
        <p:blipFill>
          <a:blip r:embed="rId6">
            <a:alphaModFix/>
          </a:blip>
          <a:stretch>
            <a:fillRect/>
          </a:stretch>
        </p:blipFill>
        <p:spPr>
          <a:xfrm>
            <a:off x="981226" y="3560700"/>
            <a:ext cx="461149" cy="4611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5" name="Google Shape;55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6" name="Google Shape;556;p55"/>
          <p:cNvPicPr preferRelativeResize="0"/>
          <p:nvPr/>
        </p:nvPicPr>
        <p:blipFill>
          <a:blip r:embed="rId3">
            <a:alphaModFix/>
          </a:blip>
          <a:stretch>
            <a:fillRect/>
          </a:stretch>
        </p:blipFill>
        <p:spPr>
          <a:xfrm flipH="1">
            <a:off x="0" y="0"/>
            <a:ext cx="9144003" cy="5143501"/>
          </a:xfrm>
          <a:prstGeom prst="rect">
            <a:avLst/>
          </a:prstGeom>
          <a:noFill/>
          <a:ln>
            <a:noFill/>
          </a:ln>
        </p:spPr>
      </p:pic>
      <p:sp>
        <p:nvSpPr>
          <p:cNvPr id="557" name="Google Shape;557;p55"/>
          <p:cNvSpPr txBox="1"/>
          <p:nvPr/>
        </p:nvSpPr>
        <p:spPr>
          <a:xfrm>
            <a:off x="655225" y="341450"/>
            <a:ext cx="384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Schedule Feasibility</a:t>
            </a:r>
            <a:endParaRPr b="1" sz="2400">
              <a:latin typeface="Poppins"/>
              <a:ea typeface="Poppins"/>
              <a:cs typeface="Poppins"/>
              <a:sym typeface="Poppins"/>
            </a:endParaRPr>
          </a:p>
        </p:txBody>
      </p:sp>
      <p:sp>
        <p:nvSpPr>
          <p:cNvPr id="558" name="Google Shape;558;p55"/>
          <p:cNvSpPr/>
          <p:nvPr/>
        </p:nvSpPr>
        <p:spPr>
          <a:xfrm>
            <a:off x="311700" y="1152475"/>
            <a:ext cx="2446254" cy="488214"/>
          </a:xfrm>
          <a:prstGeom prst="flowChartTerminator">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Requirement Analysis</a:t>
            </a:r>
            <a:endParaRPr>
              <a:solidFill>
                <a:schemeClr val="lt1"/>
              </a:solidFill>
              <a:latin typeface="Poppins"/>
              <a:ea typeface="Poppins"/>
              <a:cs typeface="Poppins"/>
              <a:sym typeface="Poppins"/>
            </a:endParaRPr>
          </a:p>
        </p:txBody>
      </p:sp>
      <p:sp>
        <p:nvSpPr>
          <p:cNvPr id="559" name="Google Shape;559;p55"/>
          <p:cNvSpPr/>
          <p:nvPr/>
        </p:nvSpPr>
        <p:spPr>
          <a:xfrm>
            <a:off x="1431600" y="1760475"/>
            <a:ext cx="2293866" cy="488214"/>
          </a:xfrm>
          <a:prstGeom prst="flowChartTerminator">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Feasibility Study</a:t>
            </a:r>
            <a:endParaRPr>
              <a:solidFill>
                <a:schemeClr val="lt1"/>
              </a:solidFill>
              <a:latin typeface="Poppins"/>
              <a:ea typeface="Poppins"/>
              <a:cs typeface="Poppins"/>
              <a:sym typeface="Poppins"/>
            </a:endParaRPr>
          </a:p>
        </p:txBody>
      </p:sp>
      <p:sp>
        <p:nvSpPr>
          <p:cNvPr id="560" name="Google Shape;560;p55"/>
          <p:cNvSpPr/>
          <p:nvPr/>
        </p:nvSpPr>
        <p:spPr>
          <a:xfrm>
            <a:off x="4006825" y="3011300"/>
            <a:ext cx="1838214" cy="488214"/>
          </a:xfrm>
          <a:prstGeom prst="flowChartTerminator">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Implementation</a:t>
            </a:r>
            <a:endParaRPr>
              <a:solidFill>
                <a:schemeClr val="lt1"/>
              </a:solidFill>
              <a:latin typeface="Poppins"/>
              <a:ea typeface="Poppins"/>
              <a:cs typeface="Poppins"/>
              <a:sym typeface="Poppins"/>
            </a:endParaRPr>
          </a:p>
        </p:txBody>
      </p:sp>
      <p:sp>
        <p:nvSpPr>
          <p:cNvPr id="561" name="Google Shape;561;p55"/>
          <p:cNvSpPr/>
          <p:nvPr/>
        </p:nvSpPr>
        <p:spPr>
          <a:xfrm>
            <a:off x="5231875" y="3721850"/>
            <a:ext cx="1358208" cy="488214"/>
          </a:xfrm>
          <a:prstGeom prst="flowChartTerminator">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Testing</a:t>
            </a:r>
            <a:endParaRPr>
              <a:solidFill>
                <a:schemeClr val="lt1"/>
              </a:solidFill>
              <a:latin typeface="Poppins"/>
              <a:ea typeface="Poppins"/>
              <a:cs typeface="Poppins"/>
              <a:sym typeface="Poppins"/>
            </a:endParaRPr>
          </a:p>
        </p:txBody>
      </p:sp>
      <p:sp>
        <p:nvSpPr>
          <p:cNvPr id="562" name="Google Shape;562;p55"/>
          <p:cNvSpPr/>
          <p:nvPr/>
        </p:nvSpPr>
        <p:spPr>
          <a:xfrm>
            <a:off x="2613800" y="2450750"/>
            <a:ext cx="2215296" cy="488214"/>
          </a:xfrm>
          <a:prstGeom prst="flowChartTerminator">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System Design</a:t>
            </a:r>
            <a:endParaRPr>
              <a:solidFill>
                <a:schemeClr val="lt1"/>
              </a:solidFill>
              <a:latin typeface="Poppins"/>
              <a:ea typeface="Poppins"/>
              <a:cs typeface="Poppins"/>
              <a:sym typeface="Poppins"/>
            </a:endParaRPr>
          </a:p>
        </p:txBody>
      </p:sp>
      <p:sp>
        <p:nvSpPr>
          <p:cNvPr id="563" name="Google Shape;563;p55"/>
          <p:cNvSpPr/>
          <p:nvPr/>
        </p:nvSpPr>
        <p:spPr>
          <a:xfrm>
            <a:off x="6654350" y="4237375"/>
            <a:ext cx="1468368" cy="488214"/>
          </a:xfrm>
          <a:prstGeom prst="flowChartTerminator">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 Deployment</a:t>
            </a:r>
            <a:endParaRPr>
              <a:solidFill>
                <a:schemeClr val="lt1"/>
              </a:solidFill>
              <a:latin typeface="Poppins"/>
              <a:ea typeface="Poppins"/>
              <a:cs typeface="Poppins"/>
              <a:sym typeface="Poppins"/>
            </a:endParaRPr>
          </a:p>
        </p:txBody>
      </p:sp>
      <p:sp>
        <p:nvSpPr>
          <p:cNvPr id="564" name="Google Shape;564;p55"/>
          <p:cNvSpPr txBox="1"/>
          <p:nvPr/>
        </p:nvSpPr>
        <p:spPr>
          <a:xfrm>
            <a:off x="6499525" y="1735863"/>
            <a:ext cx="2058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45818E"/>
                </a:solidFill>
                <a:latin typeface="Poppins"/>
                <a:ea typeface="Poppins"/>
                <a:cs typeface="Poppins"/>
                <a:sym typeface="Poppins"/>
              </a:rPr>
              <a:t>Waterfall model</a:t>
            </a:r>
            <a:endParaRPr b="1" sz="1700">
              <a:solidFill>
                <a:srgbClr val="45818E"/>
              </a:solidFill>
              <a:latin typeface="Poppins"/>
              <a:ea typeface="Poppins"/>
              <a:cs typeface="Poppins"/>
              <a:sym typeface="Poppins"/>
            </a:endParaRPr>
          </a:p>
        </p:txBody>
      </p:sp>
      <p:cxnSp>
        <p:nvCxnSpPr>
          <p:cNvPr id="565" name="Google Shape;565;p55"/>
          <p:cNvCxnSpPr>
            <a:stCxn id="558" idx="3"/>
          </p:cNvCxnSpPr>
          <p:nvPr/>
        </p:nvCxnSpPr>
        <p:spPr>
          <a:xfrm>
            <a:off x="2757954" y="1396582"/>
            <a:ext cx="306600" cy="339300"/>
          </a:xfrm>
          <a:prstGeom prst="bentConnector2">
            <a:avLst/>
          </a:prstGeom>
          <a:noFill/>
          <a:ln cap="flat" cmpd="sng" w="9525">
            <a:solidFill>
              <a:schemeClr val="dk2"/>
            </a:solidFill>
            <a:prstDash val="solid"/>
            <a:round/>
            <a:headEnd len="med" w="med" type="none"/>
            <a:tailEnd len="med" w="med" type="none"/>
          </a:ln>
        </p:spPr>
      </p:cxnSp>
      <p:cxnSp>
        <p:nvCxnSpPr>
          <p:cNvPr id="566" name="Google Shape;566;p55"/>
          <p:cNvCxnSpPr>
            <a:stCxn id="559" idx="3"/>
          </p:cNvCxnSpPr>
          <p:nvPr/>
        </p:nvCxnSpPr>
        <p:spPr>
          <a:xfrm>
            <a:off x="3725466" y="2004582"/>
            <a:ext cx="249900" cy="406500"/>
          </a:xfrm>
          <a:prstGeom prst="bentConnector2">
            <a:avLst/>
          </a:prstGeom>
          <a:noFill/>
          <a:ln cap="flat" cmpd="sng" w="9525">
            <a:solidFill>
              <a:schemeClr val="dk2"/>
            </a:solidFill>
            <a:prstDash val="solid"/>
            <a:round/>
            <a:headEnd len="med" w="med" type="none"/>
            <a:tailEnd len="med" w="med" type="none"/>
          </a:ln>
        </p:spPr>
      </p:cxnSp>
      <p:cxnSp>
        <p:nvCxnSpPr>
          <p:cNvPr id="567" name="Google Shape;567;p55"/>
          <p:cNvCxnSpPr>
            <a:stCxn id="562" idx="3"/>
          </p:cNvCxnSpPr>
          <p:nvPr/>
        </p:nvCxnSpPr>
        <p:spPr>
          <a:xfrm>
            <a:off x="4829096" y="2694857"/>
            <a:ext cx="378600" cy="3270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568" name="Google Shape;568;p55"/>
          <p:cNvCxnSpPr>
            <a:stCxn id="560" idx="3"/>
          </p:cNvCxnSpPr>
          <p:nvPr/>
        </p:nvCxnSpPr>
        <p:spPr>
          <a:xfrm>
            <a:off x="5845039" y="3255407"/>
            <a:ext cx="434400" cy="537900"/>
          </a:xfrm>
          <a:prstGeom prst="bentConnector2">
            <a:avLst/>
          </a:prstGeom>
          <a:noFill/>
          <a:ln cap="flat" cmpd="sng" w="9525">
            <a:solidFill>
              <a:schemeClr val="dk2"/>
            </a:solidFill>
            <a:prstDash val="solid"/>
            <a:round/>
            <a:headEnd len="med" w="med" type="none"/>
            <a:tailEnd len="med" w="med" type="none"/>
          </a:ln>
        </p:spPr>
      </p:cxnSp>
      <p:cxnSp>
        <p:nvCxnSpPr>
          <p:cNvPr id="569" name="Google Shape;569;p55"/>
          <p:cNvCxnSpPr>
            <a:stCxn id="561" idx="3"/>
            <a:endCxn id="563" idx="0"/>
          </p:cNvCxnSpPr>
          <p:nvPr/>
        </p:nvCxnSpPr>
        <p:spPr>
          <a:xfrm>
            <a:off x="6590083" y="3965957"/>
            <a:ext cx="798600" cy="271500"/>
          </a:xfrm>
          <a:prstGeom prst="bentConnector2">
            <a:avLst/>
          </a:prstGeom>
          <a:noFill/>
          <a:ln cap="flat" cmpd="sng" w="9525">
            <a:solidFill>
              <a:schemeClr val="dk2"/>
            </a:solidFill>
            <a:prstDash val="solid"/>
            <a:round/>
            <a:headEnd len="med" w="med" type="none"/>
            <a:tailEnd len="med" w="med" type="none"/>
          </a:ln>
        </p:spPr>
      </p:cxnSp>
      <p:sp>
        <p:nvSpPr>
          <p:cNvPr id="570" name="Google Shape;57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6" name="Google Shape;576;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7" name="Google Shape;577;p56"/>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578" name="Google Shape;578;p56"/>
          <p:cNvPicPr preferRelativeResize="0"/>
          <p:nvPr/>
        </p:nvPicPr>
        <p:blipFill>
          <a:blip r:embed="rId4">
            <a:alphaModFix/>
          </a:blip>
          <a:stretch>
            <a:fillRect/>
          </a:stretch>
        </p:blipFill>
        <p:spPr>
          <a:xfrm>
            <a:off x="0" y="2225"/>
            <a:ext cx="9044000" cy="5066275"/>
          </a:xfrm>
          <a:prstGeom prst="rect">
            <a:avLst/>
          </a:prstGeom>
          <a:noFill/>
          <a:ln>
            <a:noFill/>
          </a:ln>
        </p:spPr>
      </p:pic>
      <p:sp>
        <p:nvSpPr>
          <p:cNvPr id="579" name="Google Shape;57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5" name="Google Shape;585;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6" name="Google Shape;586;p57"/>
          <p:cNvPicPr preferRelativeResize="0"/>
          <p:nvPr/>
        </p:nvPicPr>
        <p:blipFill>
          <a:blip r:embed="rId3">
            <a:alphaModFix/>
          </a:blip>
          <a:stretch>
            <a:fillRect/>
          </a:stretch>
        </p:blipFill>
        <p:spPr>
          <a:xfrm>
            <a:off x="0" y="2232"/>
            <a:ext cx="9144003" cy="5139037"/>
          </a:xfrm>
          <a:prstGeom prst="rect">
            <a:avLst/>
          </a:prstGeom>
          <a:noFill/>
          <a:ln>
            <a:noFill/>
          </a:ln>
        </p:spPr>
      </p:pic>
      <p:sp>
        <p:nvSpPr>
          <p:cNvPr id="587" name="Google Shape;587;p57"/>
          <p:cNvSpPr txBox="1"/>
          <p:nvPr/>
        </p:nvSpPr>
        <p:spPr>
          <a:xfrm>
            <a:off x="926975" y="738425"/>
            <a:ext cx="7447200" cy="6819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Clr>
                <a:schemeClr val="dk1"/>
              </a:buClr>
              <a:buSzPts val="1100"/>
              <a:buFont typeface="Arial"/>
              <a:buNone/>
            </a:pPr>
            <a:r>
              <a:rPr b="1" lang="en" sz="2200">
                <a:solidFill>
                  <a:schemeClr val="dk1"/>
                </a:solidFill>
                <a:latin typeface="Poppins"/>
                <a:ea typeface="Poppins"/>
                <a:cs typeface="Poppins"/>
                <a:sym typeface="Poppins"/>
              </a:rPr>
              <a:t>7</a:t>
            </a:r>
            <a:r>
              <a:rPr lang="en" sz="2200">
                <a:solidFill>
                  <a:schemeClr val="dk1"/>
                </a:solidFill>
                <a:latin typeface="Poppins"/>
                <a:ea typeface="Poppins"/>
                <a:cs typeface="Poppins"/>
                <a:sym typeface="Poppins"/>
              </a:rPr>
              <a:t> hours x </a:t>
            </a:r>
            <a:r>
              <a:rPr b="1" lang="en" sz="2200">
                <a:solidFill>
                  <a:schemeClr val="dk1"/>
                </a:solidFill>
                <a:latin typeface="Poppins"/>
                <a:ea typeface="Poppins"/>
                <a:cs typeface="Poppins"/>
                <a:sym typeface="Poppins"/>
              </a:rPr>
              <a:t>4</a:t>
            </a:r>
            <a:r>
              <a:rPr lang="en" sz="2200">
                <a:solidFill>
                  <a:schemeClr val="dk1"/>
                </a:solidFill>
                <a:latin typeface="Poppins"/>
                <a:ea typeface="Poppins"/>
                <a:cs typeface="Poppins"/>
                <a:sym typeface="Poppins"/>
              </a:rPr>
              <a:t> Team Members = </a:t>
            </a:r>
            <a:r>
              <a:rPr b="1" lang="en" sz="2200">
                <a:solidFill>
                  <a:schemeClr val="dk1"/>
                </a:solidFill>
                <a:latin typeface="Poppins"/>
                <a:ea typeface="Poppins"/>
                <a:cs typeface="Poppins"/>
                <a:sym typeface="Poppins"/>
              </a:rPr>
              <a:t>28</a:t>
            </a:r>
            <a:r>
              <a:rPr lang="en" sz="2200">
                <a:solidFill>
                  <a:schemeClr val="dk1"/>
                </a:solidFill>
                <a:latin typeface="Poppins"/>
                <a:ea typeface="Poppins"/>
                <a:cs typeface="Poppins"/>
                <a:sym typeface="Poppins"/>
              </a:rPr>
              <a:t> hours per week</a:t>
            </a:r>
            <a:endParaRPr sz="2200">
              <a:solidFill>
                <a:schemeClr val="dk1"/>
              </a:solidFill>
              <a:latin typeface="Poppins"/>
              <a:ea typeface="Poppins"/>
              <a:cs typeface="Poppins"/>
              <a:sym typeface="Poppins"/>
            </a:endParaRPr>
          </a:p>
          <a:p>
            <a:pPr indent="0" lvl="0" marL="0" rtl="0" algn="l">
              <a:spcBef>
                <a:spcPts val="0"/>
              </a:spcBef>
              <a:spcAft>
                <a:spcPts val="0"/>
              </a:spcAft>
              <a:buNone/>
            </a:pPr>
            <a:r>
              <a:t/>
            </a:r>
            <a:endParaRPr sz="700">
              <a:latin typeface="Poppins"/>
              <a:ea typeface="Poppins"/>
              <a:cs typeface="Poppins"/>
              <a:sym typeface="Poppins"/>
            </a:endParaRPr>
          </a:p>
        </p:txBody>
      </p:sp>
      <p:sp>
        <p:nvSpPr>
          <p:cNvPr id="588" name="Google Shape;588;p57"/>
          <p:cNvSpPr txBox="1"/>
          <p:nvPr/>
        </p:nvSpPr>
        <p:spPr>
          <a:xfrm>
            <a:off x="3220825" y="1759675"/>
            <a:ext cx="369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28 hours/week*44 weeks=</a:t>
            </a:r>
            <a:endParaRPr sz="1800">
              <a:latin typeface="Poppins"/>
              <a:ea typeface="Poppins"/>
              <a:cs typeface="Poppins"/>
              <a:sym typeface="Poppins"/>
            </a:endParaRPr>
          </a:p>
        </p:txBody>
      </p:sp>
      <p:sp>
        <p:nvSpPr>
          <p:cNvPr id="589" name="Google Shape;589;p57"/>
          <p:cNvSpPr txBox="1"/>
          <p:nvPr/>
        </p:nvSpPr>
        <p:spPr>
          <a:xfrm>
            <a:off x="2796500" y="2352775"/>
            <a:ext cx="4352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400">
                <a:latin typeface="Poppins"/>
                <a:ea typeface="Poppins"/>
                <a:cs typeface="Poppins"/>
                <a:sym typeface="Poppins"/>
              </a:rPr>
              <a:t>1232 hours</a:t>
            </a:r>
            <a:endParaRPr sz="5400">
              <a:latin typeface="Poppins"/>
              <a:ea typeface="Poppins"/>
              <a:cs typeface="Poppins"/>
              <a:sym typeface="Poppins"/>
            </a:endParaRPr>
          </a:p>
        </p:txBody>
      </p:sp>
      <p:pic>
        <p:nvPicPr>
          <p:cNvPr id="590" name="Google Shape;590;p57"/>
          <p:cNvPicPr preferRelativeResize="0"/>
          <p:nvPr/>
        </p:nvPicPr>
        <p:blipFill>
          <a:blip r:embed="rId4">
            <a:alphaModFix/>
          </a:blip>
          <a:stretch>
            <a:fillRect/>
          </a:stretch>
        </p:blipFill>
        <p:spPr>
          <a:xfrm>
            <a:off x="513400" y="2068100"/>
            <a:ext cx="1244650" cy="1799575"/>
          </a:xfrm>
          <a:prstGeom prst="rect">
            <a:avLst/>
          </a:prstGeom>
          <a:noFill/>
          <a:ln>
            <a:noFill/>
          </a:ln>
        </p:spPr>
      </p:pic>
      <p:pic>
        <p:nvPicPr>
          <p:cNvPr id="591" name="Google Shape;591;p57"/>
          <p:cNvPicPr preferRelativeResize="0"/>
          <p:nvPr/>
        </p:nvPicPr>
        <p:blipFill>
          <a:blip r:embed="rId5">
            <a:alphaModFix/>
          </a:blip>
          <a:stretch>
            <a:fillRect/>
          </a:stretch>
        </p:blipFill>
        <p:spPr>
          <a:xfrm>
            <a:off x="7057950" y="3018766"/>
            <a:ext cx="1774350" cy="1702059"/>
          </a:xfrm>
          <a:prstGeom prst="rect">
            <a:avLst/>
          </a:prstGeom>
          <a:noFill/>
          <a:ln>
            <a:noFill/>
          </a:ln>
        </p:spPr>
      </p:pic>
      <p:sp>
        <p:nvSpPr>
          <p:cNvPr id="592" name="Google Shape;59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8" name="Google Shape;598;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9" name="Google Shape;599;p58"/>
          <p:cNvPicPr preferRelativeResize="0"/>
          <p:nvPr/>
        </p:nvPicPr>
        <p:blipFill rotWithShape="1">
          <a:blip r:embed="rId3">
            <a:alphaModFix/>
          </a:blip>
          <a:srcRect b="1652" l="0" r="0" t="0"/>
          <a:stretch/>
        </p:blipFill>
        <p:spPr>
          <a:xfrm>
            <a:off x="3975" y="0"/>
            <a:ext cx="9136051" cy="5143501"/>
          </a:xfrm>
          <a:prstGeom prst="rect">
            <a:avLst/>
          </a:prstGeom>
          <a:noFill/>
          <a:ln>
            <a:noFill/>
          </a:ln>
        </p:spPr>
      </p:pic>
      <p:sp>
        <p:nvSpPr>
          <p:cNvPr id="600" name="Google Shape;600;p58"/>
          <p:cNvSpPr txBox="1"/>
          <p:nvPr/>
        </p:nvSpPr>
        <p:spPr>
          <a:xfrm>
            <a:off x="311700" y="549900"/>
            <a:ext cx="595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    Limitations and Constraints</a:t>
            </a:r>
            <a:endParaRPr b="1" sz="2400">
              <a:latin typeface="Poppins"/>
              <a:ea typeface="Poppins"/>
              <a:cs typeface="Poppins"/>
              <a:sym typeface="Poppins"/>
            </a:endParaRPr>
          </a:p>
        </p:txBody>
      </p:sp>
      <p:sp>
        <p:nvSpPr>
          <p:cNvPr id="601" name="Google Shape;601;p58"/>
          <p:cNvSpPr txBox="1"/>
          <p:nvPr/>
        </p:nvSpPr>
        <p:spPr>
          <a:xfrm>
            <a:off x="589350" y="1881175"/>
            <a:ext cx="8143800" cy="31707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The product shall be finished within 10 months according to the period of time. </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All  group members possess the same skills and abilities in terms of software development.</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No frameworks are allowed to be used. So, the project will be hard coded.</a:t>
            </a:r>
            <a:endParaRPr sz="12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t/>
            </a:r>
            <a:endParaRPr sz="12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rPr lang="en" sz="1200">
                <a:solidFill>
                  <a:schemeClr val="dk1"/>
                </a:solidFill>
                <a:latin typeface="Poppins"/>
                <a:ea typeface="Poppins"/>
                <a:cs typeface="Poppins"/>
                <a:sym typeface="Poppins"/>
              </a:rPr>
              <a:t>In terms of the system, we assume that:</a:t>
            </a:r>
            <a:endParaRPr sz="12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Clr>
                <a:schemeClr val="dk1"/>
              </a:buClr>
              <a:buSzPts val="1100"/>
              <a:buFont typeface="Arial"/>
              <a:buNone/>
            </a:pPr>
            <a:r>
              <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When the user makes online payments, he should give an online receipt to the co-admin in order to proceed forward.</a:t>
            </a:r>
            <a:endParaRPr sz="1200">
              <a:solidFill>
                <a:schemeClr val="dk1"/>
              </a:solidFill>
              <a:latin typeface="Poppins"/>
              <a:ea typeface="Poppins"/>
              <a:cs typeface="Poppins"/>
              <a:sym typeface="Poppins"/>
            </a:endParaRPr>
          </a:p>
          <a:p>
            <a:pPr indent="-304800" lvl="0" marL="457200" rtl="0" algn="just">
              <a:lnSpc>
                <a:spcPct val="150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When the user is unable to pay online advanced payments they can do it offline by contacting the co-admin of the system.</a:t>
            </a:r>
            <a:endParaRPr sz="1200">
              <a:solidFill>
                <a:schemeClr val="dk1"/>
              </a:solidFill>
              <a:latin typeface="Poppins"/>
              <a:ea typeface="Poppins"/>
              <a:cs typeface="Poppins"/>
              <a:sym typeface="Poppins"/>
            </a:endParaRPr>
          </a:p>
          <a:p>
            <a:pPr indent="0" lvl="0" marL="457200" rtl="0" algn="just">
              <a:lnSpc>
                <a:spcPct val="150000"/>
              </a:lnSpc>
              <a:spcBef>
                <a:spcPts val="0"/>
              </a:spcBef>
              <a:spcAft>
                <a:spcPts val="0"/>
              </a:spcAft>
              <a:buNone/>
            </a:pPr>
            <a:r>
              <a:t/>
            </a:r>
            <a:endParaRPr/>
          </a:p>
        </p:txBody>
      </p:sp>
      <p:pic>
        <p:nvPicPr>
          <p:cNvPr id="602" name="Google Shape;602;p58"/>
          <p:cNvPicPr preferRelativeResize="0"/>
          <p:nvPr/>
        </p:nvPicPr>
        <p:blipFill>
          <a:blip r:embed="rId4">
            <a:alphaModFix/>
          </a:blip>
          <a:stretch>
            <a:fillRect/>
          </a:stretch>
        </p:blipFill>
        <p:spPr>
          <a:xfrm>
            <a:off x="6690350" y="61625"/>
            <a:ext cx="1785700" cy="1875725"/>
          </a:xfrm>
          <a:prstGeom prst="rect">
            <a:avLst/>
          </a:prstGeom>
          <a:noFill/>
          <a:ln>
            <a:noFill/>
          </a:ln>
        </p:spPr>
      </p:pic>
      <p:sp>
        <p:nvSpPr>
          <p:cNvPr id="603" name="Google Shape;60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9" name="Google Shape;609;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0" name="Google Shape;610;p59"/>
          <p:cNvPicPr preferRelativeResize="0"/>
          <p:nvPr/>
        </p:nvPicPr>
        <p:blipFill rotWithShape="1">
          <a:blip r:embed="rId3">
            <a:alphaModFix/>
          </a:blip>
          <a:srcRect b="0" l="0" r="0" t="2439"/>
          <a:stretch/>
        </p:blipFill>
        <p:spPr>
          <a:xfrm>
            <a:off x="0" y="0"/>
            <a:ext cx="9144003" cy="4996501"/>
          </a:xfrm>
          <a:prstGeom prst="rect">
            <a:avLst/>
          </a:prstGeom>
          <a:noFill/>
          <a:ln>
            <a:noFill/>
          </a:ln>
        </p:spPr>
      </p:pic>
      <p:pic>
        <p:nvPicPr>
          <p:cNvPr id="611" name="Google Shape;611;p59"/>
          <p:cNvPicPr preferRelativeResize="0"/>
          <p:nvPr/>
        </p:nvPicPr>
        <p:blipFill>
          <a:blip r:embed="rId4">
            <a:alphaModFix/>
          </a:blip>
          <a:stretch>
            <a:fillRect/>
          </a:stretch>
        </p:blipFill>
        <p:spPr>
          <a:xfrm>
            <a:off x="1644600" y="3000475"/>
            <a:ext cx="1641875" cy="1641875"/>
          </a:xfrm>
          <a:prstGeom prst="rect">
            <a:avLst/>
          </a:prstGeom>
          <a:noFill/>
          <a:ln>
            <a:noFill/>
          </a:ln>
        </p:spPr>
      </p:pic>
      <p:pic>
        <p:nvPicPr>
          <p:cNvPr id="612" name="Google Shape;612;p59"/>
          <p:cNvPicPr preferRelativeResize="0"/>
          <p:nvPr/>
        </p:nvPicPr>
        <p:blipFill>
          <a:blip r:embed="rId5">
            <a:alphaModFix/>
          </a:blip>
          <a:stretch>
            <a:fillRect/>
          </a:stretch>
        </p:blipFill>
        <p:spPr>
          <a:xfrm>
            <a:off x="5406325" y="2801424"/>
            <a:ext cx="3297126" cy="1706250"/>
          </a:xfrm>
          <a:prstGeom prst="rect">
            <a:avLst/>
          </a:prstGeom>
          <a:noFill/>
          <a:ln>
            <a:noFill/>
          </a:ln>
        </p:spPr>
      </p:pic>
      <p:pic>
        <p:nvPicPr>
          <p:cNvPr id="613" name="Google Shape;613;p59"/>
          <p:cNvPicPr preferRelativeResize="0"/>
          <p:nvPr/>
        </p:nvPicPr>
        <p:blipFill>
          <a:blip r:embed="rId6">
            <a:alphaModFix/>
          </a:blip>
          <a:stretch>
            <a:fillRect/>
          </a:stretch>
        </p:blipFill>
        <p:spPr>
          <a:xfrm>
            <a:off x="4095250" y="1800544"/>
            <a:ext cx="1240425" cy="1752100"/>
          </a:xfrm>
          <a:prstGeom prst="rect">
            <a:avLst/>
          </a:prstGeom>
          <a:noFill/>
          <a:ln>
            <a:noFill/>
          </a:ln>
        </p:spPr>
      </p:pic>
      <p:pic>
        <p:nvPicPr>
          <p:cNvPr id="614" name="Google Shape;614;p59"/>
          <p:cNvPicPr preferRelativeResize="0"/>
          <p:nvPr/>
        </p:nvPicPr>
        <p:blipFill>
          <a:blip r:embed="rId7">
            <a:alphaModFix/>
          </a:blip>
          <a:stretch>
            <a:fillRect/>
          </a:stretch>
        </p:blipFill>
        <p:spPr>
          <a:xfrm>
            <a:off x="5468675" y="850825"/>
            <a:ext cx="2692749" cy="1682974"/>
          </a:xfrm>
          <a:prstGeom prst="rect">
            <a:avLst/>
          </a:prstGeom>
          <a:noFill/>
          <a:ln>
            <a:noFill/>
          </a:ln>
        </p:spPr>
      </p:pic>
      <p:sp>
        <p:nvSpPr>
          <p:cNvPr id="615" name="Google Shape;615;p59"/>
          <p:cNvSpPr txBox="1"/>
          <p:nvPr/>
        </p:nvSpPr>
        <p:spPr>
          <a:xfrm>
            <a:off x="445175" y="399600"/>
            <a:ext cx="460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Poppins"/>
                <a:ea typeface="Poppins"/>
                <a:cs typeface="Poppins"/>
                <a:sym typeface="Poppins"/>
              </a:rPr>
              <a:t>Technologies to be used</a:t>
            </a:r>
            <a:endParaRPr b="1" sz="2400">
              <a:latin typeface="Poppins"/>
              <a:ea typeface="Poppins"/>
              <a:cs typeface="Poppins"/>
              <a:sym typeface="Poppins"/>
            </a:endParaRPr>
          </a:p>
        </p:txBody>
      </p:sp>
      <p:pic>
        <p:nvPicPr>
          <p:cNvPr id="616" name="Google Shape;616;p59"/>
          <p:cNvPicPr preferRelativeResize="0"/>
          <p:nvPr/>
        </p:nvPicPr>
        <p:blipFill>
          <a:blip r:embed="rId8">
            <a:alphaModFix/>
          </a:blip>
          <a:stretch>
            <a:fillRect/>
          </a:stretch>
        </p:blipFill>
        <p:spPr>
          <a:xfrm>
            <a:off x="1002534" y="1152475"/>
            <a:ext cx="2628291" cy="1419276"/>
          </a:xfrm>
          <a:prstGeom prst="rect">
            <a:avLst/>
          </a:prstGeom>
          <a:noFill/>
          <a:ln>
            <a:noFill/>
          </a:ln>
        </p:spPr>
      </p:pic>
      <p:sp>
        <p:nvSpPr>
          <p:cNvPr id="617" name="Google Shape;61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3" name="Google Shape;623;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4" name="Google Shape;624;p60"/>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625" name="Google Shape;625;p60"/>
          <p:cNvPicPr preferRelativeResize="0"/>
          <p:nvPr/>
        </p:nvPicPr>
        <p:blipFill>
          <a:blip r:embed="rId4">
            <a:alphaModFix/>
          </a:blip>
          <a:stretch>
            <a:fillRect/>
          </a:stretch>
        </p:blipFill>
        <p:spPr>
          <a:xfrm>
            <a:off x="77125" y="-42450"/>
            <a:ext cx="4153677" cy="4153677"/>
          </a:xfrm>
          <a:prstGeom prst="rect">
            <a:avLst/>
          </a:prstGeom>
          <a:noFill/>
          <a:ln>
            <a:noFill/>
          </a:ln>
        </p:spPr>
      </p:pic>
      <p:sp>
        <p:nvSpPr>
          <p:cNvPr id="626" name="Google Shape;626;p60"/>
          <p:cNvSpPr txBox="1"/>
          <p:nvPr/>
        </p:nvSpPr>
        <p:spPr>
          <a:xfrm>
            <a:off x="4230800" y="445025"/>
            <a:ext cx="315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434343"/>
                </a:solidFill>
                <a:latin typeface="Poppins"/>
                <a:ea typeface="Poppins"/>
                <a:cs typeface="Poppins"/>
                <a:sym typeface="Poppins"/>
              </a:rPr>
              <a:t>DATABASE</a:t>
            </a:r>
            <a:endParaRPr b="1" sz="4000">
              <a:solidFill>
                <a:srgbClr val="434343"/>
              </a:solidFill>
              <a:latin typeface="Poppins"/>
              <a:ea typeface="Poppins"/>
              <a:cs typeface="Poppins"/>
              <a:sym typeface="Poppins"/>
            </a:endParaRPr>
          </a:p>
        </p:txBody>
      </p:sp>
      <p:pic>
        <p:nvPicPr>
          <p:cNvPr id="627" name="Google Shape;627;p60"/>
          <p:cNvPicPr preferRelativeResize="0"/>
          <p:nvPr/>
        </p:nvPicPr>
        <p:blipFill>
          <a:blip r:embed="rId5">
            <a:alphaModFix/>
          </a:blip>
          <a:stretch>
            <a:fillRect/>
          </a:stretch>
        </p:blipFill>
        <p:spPr>
          <a:xfrm>
            <a:off x="5635675" y="1843225"/>
            <a:ext cx="3268449" cy="1784350"/>
          </a:xfrm>
          <a:prstGeom prst="rect">
            <a:avLst/>
          </a:prstGeom>
          <a:noFill/>
          <a:ln>
            <a:noFill/>
          </a:ln>
        </p:spPr>
      </p:pic>
      <p:sp>
        <p:nvSpPr>
          <p:cNvPr id="628" name="Google Shape;62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4" name="Google Shape;634;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5" name="Google Shape;635;p61"/>
          <p:cNvPicPr preferRelativeResize="0"/>
          <p:nvPr/>
        </p:nvPicPr>
        <p:blipFill>
          <a:blip r:embed="rId3">
            <a:alphaModFix/>
          </a:blip>
          <a:stretch>
            <a:fillRect/>
          </a:stretch>
        </p:blipFill>
        <p:spPr>
          <a:xfrm>
            <a:off x="0" y="-132250"/>
            <a:ext cx="9144003" cy="5264601"/>
          </a:xfrm>
          <a:prstGeom prst="rect">
            <a:avLst/>
          </a:prstGeom>
          <a:noFill/>
          <a:ln>
            <a:noFill/>
          </a:ln>
        </p:spPr>
      </p:pic>
      <p:sp>
        <p:nvSpPr>
          <p:cNvPr id="636" name="Google Shape;636;p61"/>
          <p:cNvSpPr txBox="1"/>
          <p:nvPr/>
        </p:nvSpPr>
        <p:spPr>
          <a:xfrm>
            <a:off x="943825" y="131000"/>
            <a:ext cx="237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Poppins"/>
                <a:ea typeface="Poppins"/>
                <a:cs typeface="Poppins"/>
                <a:sym typeface="Poppins"/>
              </a:rPr>
              <a:t>Front end</a:t>
            </a:r>
            <a:r>
              <a:rPr lang="en" sz="2400"/>
              <a:t> </a:t>
            </a:r>
            <a:r>
              <a:rPr lang="en" sz="3000"/>
              <a:t> </a:t>
            </a:r>
            <a:r>
              <a:rPr lang="en" sz="2200"/>
              <a:t> </a:t>
            </a:r>
            <a:endParaRPr sz="2200"/>
          </a:p>
        </p:txBody>
      </p:sp>
      <p:sp>
        <p:nvSpPr>
          <p:cNvPr id="637" name="Google Shape;637;p61"/>
          <p:cNvSpPr txBox="1"/>
          <p:nvPr/>
        </p:nvSpPr>
        <p:spPr>
          <a:xfrm>
            <a:off x="6151525" y="177200"/>
            <a:ext cx="230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Poppins"/>
                <a:ea typeface="Poppins"/>
                <a:cs typeface="Poppins"/>
                <a:sym typeface="Poppins"/>
              </a:rPr>
              <a:t>Back end </a:t>
            </a:r>
            <a:endParaRPr sz="2400">
              <a:latin typeface="Poppins"/>
              <a:ea typeface="Poppins"/>
              <a:cs typeface="Poppins"/>
              <a:sym typeface="Poppins"/>
            </a:endParaRPr>
          </a:p>
        </p:txBody>
      </p:sp>
      <p:pic>
        <p:nvPicPr>
          <p:cNvPr id="638" name="Google Shape;638;p61"/>
          <p:cNvPicPr preferRelativeResize="0"/>
          <p:nvPr/>
        </p:nvPicPr>
        <p:blipFill>
          <a:blip r:embed="rId4">
            <a:alphaModFix/>
          </a:blip>
          <a:stretch>
            <a:fillRect/>
          </a:stretch>
        </p:blipFill>
        <p:spPr>
          <a:xfrm>
            <a:off x="513400" y="1303650"/>
            <a:ext cx="1641875" cy="1641875"/>
          </a:xfrm>
          <a:prstGeom prst="rect">
            <a:avLst/>
          </a:prstGeom>
          <a:noFill/>
          <a:ln>
            <a:noFill/>
          </a:ln>
        </p:spPr>
      </p:pic>
      <p:pic>
        <p:nvPicPr>
          <p:cNvPr id="639" name="Google Shape;639;p61"/>
          <p:cNvPicPr preferRelativeResize="0"/>
          <p:nvPr/>
        </p:nvPicPr>
        <p:blipFill>
          <a:blip r:embed="rId5">
            <a:alphaModFix/>
          </a:blip>
          <a:stretch>
            <a:fillRect/>
          </a:stretch>
        </p:blipFill>
        <p:spPr>
          <a:xfrm>
            <a:off x="2775475" y="1248532"/>
            <a:ext cx="1240425" cy="1752100"/>
          </a:xfrm>
          <a:prstGeom prst="rect">
            <a:avLst/>
          </a:prstGeom>
          <a:noFill/>
          <a:ln>
            <a:noFill/>
          </a:ln>
        </p:spPr>
      </p:pic>
      <p:pic>
        <p:nvPicPr>
          <p:cNvPr id="640" name="Google Shape;640;p61"/>
          <p:cNvPicPr preferRelativeResize="0"/>
          <p:nvPr/>
        </p:nvPicPr>
        <p:blipFill>
          <a:blip r:embed="rId6">
            <a:alphaModFix/>
          </a:blip>
          <a:stretch>
            <a:fillRect/>
          </a:stretch>
        </p:blipFill>
        <p:spPr>
          <a:xfrm>
            <a:off x="943825" y="3231450"/>
            <a:ext cx="2692749" cy="1682974"/>
          </a:xfrm>
          <a:prstGeom prst="rect">
            <a:avLst/>
          </a:prstGeom>
          <a:noFill/>
          <a:ln>
            <a:noFill/>
          </a:ln>
        </p:spPr>
      </p:pic>
      <p:pic>
        <p:nvPicPr>
          <p:cNvPr id="641" name="Google Shape;641;p61"/>
          <p:cNvPicPr preferRelativeResize="0"/>
          <p:nvPr/>
        </p:nvPicPr>
        <p:blipFill>
          <a:blip r:embed="rId7">
            <a:alphaModFix/>
          </a:blip>
          <a:stretch>
            <a:fillRect/>
          </a:stretch>
        </p:blipFill>
        <p:spPr>
          <a:xfrm>
            <a:off x="5448859" y="1938050"/>
            <a:ext cx="2628291" cy="1419276"/>
          </a:xfrm>
          <a:prstGeom prst="rect">
            <a:avLst/>
          </a:prstGeom>
          <a:noFill/>
          <a:ln>
            <a:noFill/>
          </a:ln>
        </p:spPr>
      </p:pic>
      <p:sp>
        <p:nvSpPr>
          <p:cNvPr id="642" name="Google Shape;64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 name="Google Shape;10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 name="Google Shape;103;p17"/>
          <p:cNvPicPr preferRelativeResize="0"/>
          <p:nvPr/>
        </p:nvPicPr>
        <p:blipFill>
          <a:blip r:embed="rId4">
            <a:alphaModFix/>
          </a:blip>
          <a:stretch>
            <a:fillRect/>
          </a:stretch>
        </p:blipFill>
        <p:spPr>
          <a:xfrm>
            <a:off x="-40150" y="0"/>
            <a:ext cx="9144003" cy="5143501"/>
          </a:xfrm>
          <a:prstGeom prst="rect">
            <a:avLst/>
          </a:prstGeom>
          <a:noFill/>
          <a:ln>
            <a:noFill/>
          </a:ln>
        </p:spPr>
      </p:pic>
      <p:sp>
        <p:nvSpPr>
          <p:cNvPr id="104" name="Google Shape;104;p17"/>
          <p:cNvSpPr txBox="1"/>
          <p:nvPr/>
        </p:nvSpPr>
        <p:spPr>
          <a:xfrm>
            <a:off x="1656175" y="407775"/>
            <a:ext cx="7758300" cy="2029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4800">
                <a:latin typeface="Poppins"/>
                <a:ea typeface="Poppins"/>
                <a:cs typeface="Poppins"/>
                <a:sym typeface="Poppins"/>
              </a:rPr>
              <a:t>PROBLEM </a:t>
            </a:r>
            <a:r>
              <a:rPr b="1" lang="en" sz="4800">
                <a:latin typeface="Poppins"/>
                <a:ea typeface="Poppins"/>
                <a:cs typeface="Poppins"/>
                <a:sym typeface="Poppins"/>
              </a:rPr>
              <a:t>DEFINITION</a:t>
            </a:r>
            <a:endParaRPr b="1" sz="4800">
              <a:latin typeface="Poppins"/>
              <a:ea typeface="Poppins"/>
              <a:cs typeface="Poppins"/>
              <a:sym typeface="Poppins"/>
            </a:endParaRPr>
          </a:p>
        </p:txBody>
      </p:sp>
      <p:sp>
        <p:nvSpPr>
          <p:cNvPr id="105" name="Google Shape;105;p17"/>
          <p:cNvSpPr txBox="1"/>
          <p:nvPr/>
        </p:nvSpPr>
        <p:spPr>
          <a:xfrm>
            <a:off x="2678425" y="1588275"/>
            <a:ext cx="5713800" cy="28014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Poppins"/>
              <a:buChar char="●"/>
            </a:pPr>
            <a:r>
              <a:rPr lang="en" sz="2000">
                <a:solidFill>
                  <a:schemeClr val="dk1"/>
                </a:solidFill>
                <a:latin typeface="Poppins"/>
                <a:ea typeface="Poppins"/>
                <a:cs typeface="Poppins"/>
                <a:sym typeface="Poppins"/>
              </a:rPr>
              <a:t>Pandemic situation.</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SzPts val="2000"/>
              <a:buFont typeface="Poppins"/>
              <a:buChar char="●"/>
            </a:pPr>
            <a:r>
              <a:rPr lang="en" sz="2000">
                <a:latin typeface="Poppins"/>
                <a:ea typeface="Poppins"/>
                <a:cs typeface="Poppins"/>
                <a:sym typeface="Poppins"/>
              </a:rPr>
              <a:t>Hardness to find quality, </a:t>
            </a:r>
            <a:r>
              <a:rPr lang="en" sz="2000">
                <a:solidFill>
                  <a:schemeClr val="dk1"/>
                </a:solidFill>
                <a:latin typeface="Poppins"/>
                <a:ea typeface="Poppins"/>
                <a:cs typeface="Poppins"/>
                <a:sym typeface="Poppins"/>
              </a:rPr>
              <a:t>t</a:t>
            </a:r>
            <a:r>
              <a:rPr lang="en" sz="2000">
                <a:solidFill>
                  <a:schemeClr val="dk1"/>
                </a:solidFill>
                <a:latin typeface="Poppins"/>
                <a:ea typeface="Poppins"/>
                <a:cs typeface="Poppins"/>
                <a:sym typeface="Poppins"/>
              </a:rPr>
              <a:t>alented IT service providers?</a:t>
            </a:r>
            <a:endParaRPr sz="2000">
              <a:latin typeface="Poppins"/>
              <a:ea typeface="Poppins"/>
              <a:cs typeface="Poppins"/>
              <a:sym typeface="Poppins"/>
            </a:endParaRPr>
          </a:p>
          <a:p>
            <a:pPr indent="-355600" lvl="0" marL="457200" rtl="0" algn="l">
              <a:lnSpc>
                <a:spcPct val="150000"/>
              </a:lnSpc>
              <a:spcBef>
                <a:spcPts val="0"/>
              </a:spcBef>
              <a:spcAft>
                <a:spcPts val="0"/>
              </a:spcAft>
              <a:buSzPts val="2000"/>
              <a:buFont typeface="Poppins"/>
              <a:buChar char="●"/>
            </a:pPr>
            <a:r>
              <a:rPr lang="en" sz="2000">
                <a:latin typeface="Poppins"/>
                <a:ea typeface="Poppins"/>
                <a:cs typeface="Poppins"/>
                <a:sym typeface="Poppins"/>
              </a:rPr>
              <a:t>Huge amount of commission rates and high fees.</a:t>
            </a:r>
            <a:endParaRPr sz="2000">
              <a:latin typeface="Poppins"/>
              <a:ea typeface="Poppins"/>
              <a:cs typeface="Poppins"/>
              <a:sym typeface="Poppins"/>
            </a:endParaRPr>
          </a:p>
          <a:p>
            <a:pPr indent="-355600" lvl="0" marL="457200" rtl="0" algn="l">
              <a:lnSpc>
                <a:spcPct val="150000"/>
              </a:lnSpc>
              <a:spcBef>
                <a:spcPts val="0"/>
              </a:spcBef>
              <a:spcAft>
                <a:spcPts val="0"/>
              </a:spcAft>
              <a:buSzPts val="2000"/>
              <a:buFont typeface="Poppins"/>
              <a:buChar char="●"/>
            </a:pPr>
            <a:r>
              <a:rPr lang="en" sz="2000">
                <a:latin typeface="Poppins"/>
                <a:ea typeface="Poppins"/>
                <a:cs typeface="Poppins"/>
                <a:sym typeface="Poppins"/>
              </a:rPr>
              <a:t>Genuine Customers?</a:t>
            </a:r>
            <a:endParaRPr sz="2000">
              <a:latin typeface="Poppins"/>
              <a:ea typeface="Poppins"/>
              <a:cs typeface="Poppins"/>
              <a:sym typeface="Poppins"/>
            </a:endParaRPr>
          </a:p>
        </p:txBody>
      </p:sp>
      <p:pic>
        <p:nvPicPr>
          <p:cNvPr id="106" name="Google Shape;106;p17"/>
          <p:cNvPicPr preferRelativeResize="0"/>
          <p:nvPr/>
        </p:nvPicPr>
        <p:blipFill>
          <a:blip r:embed="rId5">
            <a:alphaModFix/>
          </a:blip>
          <a:stretch>
            <a:fillRect/>
          </a:stretch>
        </p:blipFill>
        <p:spPr>
          <a:xfrm>
            <a:off x="207046" y="1588275"/>
            <a:ext cx="2231775" cy="2225350"/>
          </a:xfrm>
          <a:prstGeom prst="rect">
            <a:avLst/>
          </a:prstGeom>
          <a:noFill/>
          <a:ln>
            <a:noFill/>
          </a:ln>
        </p:spPr>
      </p:pic>
      <p:sp>
        <p:nvSpPr>
          <p:cNvPr id="107" name="Google Shape;10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8" name="Google Shape;64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9" name="Google Shape;649;p62"/>
          <p:cNvPicPr preferRelativeResize="0"/>
          <p:nvPr/>
        </p:nvPicPr>
        <p:blipFill rotWithShape="1">
          <a:blip r:embed="rId3">
            <a:alphaModFix/>
          </a:blip>
          <a:srcRect b="0" l="0" r="0" t="3707"/>
          <a:stretch/>
        </p:blipFill>
        <p:spPr>
          <a:xfrm flipH="1">
            <a:off x="-178748" y="0"/>
            <a:ext cx="9375273" cy="5143501"/>
          </a:xfrm>
          <a:prstGeom prst="rect">
            <a:avLst/>
          </a:prstGeom>
          <a:noFill/>
          <a:ln>
            <a:noFill/>
          </a:ln>
        </p:spPr>
      </p:pic>
      <p:sp>
        <p:nvSpPr>
          <p:cNvPr id="650" name="Google Shape;650;p62"/>
          <p:cNvSpPr txBox="1"/>
          <p:nvPr/>
        </p:nvSpPr>
        <p:spPr>
          <a:xfrm>
            <a:off x="1018400" y="597025"/>
            <a:ext cx="296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oppins"/>
                <a:ea typeface="Poppins"/>
                <a:cs typeface="Poppins"/>
                <a:sym typeface="Poppins"/>
              </a:rPr>
              <a:t>Modules </a:t>
            </a:r>
            <a:endParaRPr sz="3000">
              <a:latin typeface="Poppins"/>
              <a:ea typeface="Poppins"/>
              <a:cs typeface="Poppins"/>
              <a:sym typeface="Poppins"/>
            </a:endParaRPr>
          </a:p>
        </p:txBody>
      </p:sp>
      <p:sp>
        <p:nvSpPr>
          <p:cNvPr id="651" name="Google Shape;651;p62"/>
          <p:cNvSpPr txBox="1"/>
          <p:nvPr/>
        </p:nvSpPr>
        <p:spPr>
          <a:xfrm>
            <a:off x="4404125" y="597025"/>
            <a:ext cx="432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oppins"/>
                <a:ea typeface="Poppins"/>
                <a:cs typeface="Poppins"/>
                <a:sym typeface="Poppins"/>
              </a:rPr>
              <a:t>Collaboration Tools</a:t>
            </a:r>
            <a:endParaRPr sz="3000">
              <a:latin typeface="Poppins"/>
              <a:ea typeface="Poppins"/>
              <a:cs typeface="Poppins"/>
              <a:sym typeface="Poppins"/>
            </a:endParaRPr>
          </a:p>
        </p:txBody>
      </p:sp>
      <p:pic>
        <p:nvPicPr>
          <p:cNvPr id="652" name="Google Shape;652;p62">
            <a:hlinkClick r:id="rId4"/>
          </p:cNvPr>
          <p:cNvPicPr preferRelativeResize="0"/>
          <p:nvPr/>
        </p:nvPicPr>
        <p:blipFill>
          <a:blip r:embed="rId5">
            <a:alphaModFix/>
          </a:blip>
          <a:stretch>
            <a:fillRect/>
          </a:stretch>
        </p:blipFill>
        <p:spPr>
          <a:xfrm>
            <a:off x="5462125" y="2311275"/>
            <a:ext cx="2308150" cy="693800"/>
          </a:xfrm>
          <a:prstGeom prst="rect">
            <a:avLst/>
          </a:prstGeom>
          <a:noFill/>
          <a:ln>
            <a:noFill/>
          </a:ln>
        </p:spPr>
      </p:pic>
      <p:pic>
        <p:nvPicPr>
          <p:cNvPr id="653" name="Google Shape;653;p62">
            <a:hlinkClick r:id="rId6"/>
          </p:cNvPr>
          <p:cNvPicPr preferRelativeResize="0"/>
          <p:nvPr/>
        </p:nvPicPr>
        <p:blipFill>
          <a:blip r:embed="rId7">
            <a:alphaModFix/>
          </a:blip>
          <a:stretch>
            <a:fillRect/>
          </a:stretch>
        </p:blipFill>
        <p:spPr>
          <a:xfrm>
            <a:off x="311699" y="1973200"/>
            <a:ext cx="3598700" cy="1435900"/>
          </a:xfrm>
          <a:prstGeom prst="rect">
            <a:avLst/>
          </a:prstGeom>
          <a:noFill/>
          <a:ln>
            <a:noFill/>
          </a:ln>
        </p:spPr>
      </p:pic>
      <p:sp>
        <p:nvSpPr>
          <p:cNvPr id="654" name="Google Shape;654;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0" name="Google Shape;66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1" name="Google Shape;661;p63"/>
          <p:cNvPicPr preferRelativeResize="0"/>
          <p:nvPr/>
        </p:nvPicPr>
        <p:blipFill>
          <a:blip r:embed="rId3">
            <a:alphaModFix/>
          </a:blip>
          <a:stretch>
            <a:fillRect/>
          </a:stretch>
        </p:blipFill>
        <p:spPr>
          <a:xfrm>
            <a:off x="0" y="0"/>
            <a:ext cx="9144003" cy="5143501"/>
          </a:xfrm>
          <a:prstGeom prst="rect">
            <a:avLst/>
          </a:prstGeom>
          <a:noFill/>
          <a:ln>
            <a:noFill/>
          </a:ln>
        </p:spPr>
      </p:pic>
      <p:sp>
        <p:nvSpPr>
          <p:cNvPr id="662" name="Google Shape;662;p63"/>
          <p:cNvSpPr txBox="1"/>
          <p:nvPr/>
        </p:nvSpPr>
        <p:spPr>
          <a:xfrm>
            <a:off x="494525" y="2102350"/>
            <a:ext cx="3676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Poppins"/>
                <a:ea typeface="Poppins"/>
                <a:cs typeface="Poppins"/>
                <a:sym typeface="Poppins"/>
              </a:rPr>
              <a:t>Version Controlling</a:t>
            </a:r>
            <a:endParaRPr sz="3000">
              <a:latin typeface="Poppins"/>
              <a:ea typeface="Poppins"/>
              <a:cs typeface="Poppins"/>
              <a:sym typeface="Poppins"/>
            </a:endParaRPr>
          </a:p>
        </p:txBody>
      </p:sp>
      <p:pic>
        <p:nvPicPr>
          <p:cNvPr id="663" name="Google Shape;663;p63"/>
          <p:cNvPicPr preferRelativeResize="0"/>
          <p:nvPr/>
        </p:nvPicPr>
        <p:blipFill>
          <a:blip r:embed="rId4">
            <a:alphaModFix/>
          </a:blip>
          <a:stretch>
            <a:fillRect/>
          </a:stretch>
        </p:blipFill>
        <p:spPr>
          <a:xfrm>
            <a:off x="4805825" y="2147863"/>
            <a:ext cx="978900" cy="1017150"/>
          </a:xfrm>
          <a:prstGeom prst="rect">
            <a:avLst/>
          </a:prstGeom>
          <a:noFill/>
          <a:ln>
            <a:noFill/>
          </a:ln>
        </p:spPr>
      </p:pic>
      <p:pic>
        <p:nvPicPr>
          <p:cNvPr id="664" name="Google Shape;664;p63">
            <a:hlinkClick r:id="rId5"/>
          </p:cNvPr>
          <p:cNvPicPr preferRelativeResize="0"/>
          <p:nvPr/>
        </p:nvPicPr>
        <p:blipFill>
          <a:blip r:embed="rId6">
            <a:alphaModFix/>
          </a:blip>
          <a:stretch>
            <a:fillRect/>
          </a:stretch>
        </p:blipFill>
        <p:spPr>
          <a:xfrm>
            <a:off x="5901338" y="2147875"/>
            <a:ext cx="2886075" cy="847725"/>
          </a:xfrm>
          <a:prstGeom prst="rect">
            <a:avLst/>
          </a:prstGeom>
          <a:noFill/>
          <a:ln>
            <a:noFill/>
          </a:ln>
        </p:spPr>
      </p:pic>
      <p:sp>
        <p:nvSpPr>
          <p:cNvPr id="665" name="Google Shape;66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1" name="Google Shape;671;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2" name="Google Shape;672;p64">
            <a:hlinkClick action="ppaction://hlinksldjump" r:id="rId3"/>
          </p:cNvPr>
          <p:cNvPicPr preferRelativeResize="0"/>
          <p:nvPr/>
        </p:nvPicPr>
        <p:blipFill rotWithShape="1">
          <a:blip r:embed="rId4">
            <a:alphaModFix/>
          </a:blip>
          <a:srcRect b="0" l="0" r="0" t="2524"/>
          <a:stretch/>
        </p:blipFill>
        <p:spPr>
          <a:xfrm>
            <a:off x="0" y="0"/>
            <a:ext cx="9144003" cy="5194849"/>
          </a:xfrm>
          <a:prstGeom prst="rect">
            <a:avLst/>
          </a:prstGeom>
          <a:noFill/>
          <a:ln>
            <a:noFill/>
          </a:ln>
        </p:spPr>
      </p:pic>
      <p:sp>
        <p:nvSpPr>
          <p:cNvPr id="673" name="Google Shape;673;p64"/>
          <p:cNvSpPr txBox="1"/>
          <p:nvPr/>
        </p:nvSpPr>
        <p:spPr>
          <a:xfrm>
            <a:off x="612750" y="455625"/>
            <a:ext cx="489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Work division between</a:t>
            </a:r>
            <a:endParaRPr b="1" sz="2400">
              <a:solidFill>
                <a:schemeClr val="dk1"/>
              </a:solidFill>
              <a:latin typeface="Poppins"/>
              <a:ea typeface="Poppins"/>
              <a:cs typeface="Poppins"/>
              <a:sym typeface="Poppins"/>
            </a:endParaRPr>
          </a:p>
          <a:p>
            <a:pPr indent="0" lvl="0" marL="0" rtl="0" algn="l">
              <a:spcBef>
                <a:spcPts val="0"/>
              </a:spcBef>
              <a:spcAft>
                <a:spcPts val="0"/>
              </a:spcAft>
              <a:buNone/>
            </a:pPr>
            <a:r>
              <a:rPr b="1" lang="en" sz="2400">
                <a:solidFill>
                  <a:schemeClr val="dk1"/>
                </a:solidFill>
                <a:latin typeface="Poppins"/>
                <a:ea typeface="Poppins"/>
                <a:cs typeface="Poppins"/>
                <a:sym typeface="Poppins"/>
              </a:rPr>
              <a:t> group members</a:t>
            </a:r>
            <a:endParaRPr b="1" sz="1000">
              <a:latin typeface="Poppins"/>
              <a:ea typeface="Poppins"/>
              <a:cs typeface="Poppins"/>
              <a:sym typeface="Poppins"/>
            </a:endParaRPr>
          </a:p>
        </p:txBody>
      </p:sp>
      <p:sp>
        <p:nvSpPr>
          <p:cNvPr id="674" name="Google Shape;674;p64"/>
          <p:cNvSpPr txBox="1"/>
          <p:nvPr/>
        </p:nvSpPr>
        <p:spPr>
          <a:xfrm>
            <a:off x="884250" y="1537213"/>
            <a:ext cx="6780600" cy="648000"/>
          </a:xfrm>
          <a:prstGeom prst="rect">
            <a:avLst/>
          </a:prstGeom>
          <a:noFill/>
          <a:ln>
            <a:noFill/>
          </a:ln>
        </p:spPr>
        <p:txBody>
          <a:bodyPr anchorCtr="0" anchor="t" bIns="91425" lIns="91425" spcFirstLastPara="1" rIns="91425" wrap="square" tIns="91425">
            <a:spAutoFit/>
          </a:bodyPr>
          <a:lstStyle/>
          <a:p>
            <a:pPr indent="0" lvl="0" marL="139700" rtl="0" algn="l">
              <a:lnSpc>
                <a:spcPct val="115000"/>
              </a:lnSpc>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All work is to be divided according to the user roles of the system.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graphicFrame>
        <p:nvGraphicFramePr>
          <p:cNvPr id="675" name="Google Shape;675;p64"/>
          <p:cNvGraphicFramePr/>
          <p:nvPr/>
        </p:nvGraphicFramePr>
        <p:xfrm>
          <a:off x="782800" y="2117550"/>
          <a:ext cx="3000000" cy="3000000"/>
        </p:xfrm>
        <a:graphic>
          <a:graphicData uri="http://schemas.openxmlformats.org/drawingml/2006/table">
            <a:tbl>
              <a:tblPr>
                <a:noFill/>
                <a:tableStyleId>{608B4C66-3038-46D9-A3C3-5C1FE40EE9AF}</a:tableStyleId>
              </a:tblPr>
              <a:tblGrid>
                <a:gridCol w="2603025"/>
                <a:gridCol w="4720575"/>
              </a:tblGrid>
              <a:tr h="689775">
                <a:tc>
                  <a:txBody>
                    <a:bodyPr/>
                    <a:lstStyle/>
                    <a:p>
                      <a:pPr indent="0" lvl="0" marL="0" rtl="0" algn="l">
                        <a:spcBef>
                          <a:spcPts val="0"/>
                        </a:spcBef>
                        <a:spcAft>
                          <a:spcPts val="0"/>
                        </a:spcAft>
                        <a:buNone/>
                      </a:pPr>
                      <a:r>
                        <a:rPr lang="en"/>
                        <a:t>H L Harith Iduwara </a:t>
                      </a:r>
                      <a:endParaRPr/>
                    </a:p>
                  </a:txBody>
                  <a:tcPr marT="91425" marB="91425" marR="91425" marL="91425"/>
                </a:tc>
                <a:tc>
                  <a:txBody>
                    <a:bodyPr/>
                    <a:lstStyle/>
                    <a:p>
                      <a:pPr indent="0" lvl="0" marL="0" rtl="0" algn="l">
                        <a:spcBef>
                          <a:spcPts val="0"/>
                        </a:spcBef>
                        <a:spcAft>
                          <a:spcPts val="0"/>
                        </a:spcAft>
                        <a:buNone/>
                      </a:pPr>
                      <a:r>
                        <a:rPr lang="en"/>
                        <a:t>All the parts of the system related to the Hire person.</a:t>
                      </a:r>
                      <a:endParaRPr/>
                    </a:p>
                  </a:txBody>
                  <a:tcPr marT="91425" marB="91425" marR="91425" marL="91425"/>
                </a:tc>
              </a:tr>
              <a:tr h="626275">
                <a:tc>
                  <a:txBody>
                    <a:bodyPr/>
                    <a:lstStyle/>
                    <a:p>
                      <a:pPr indent="0" lvl="0" marL="0" rtl="0" algn="l">
                        <a:spcBef>
                          <a:spcPts val="0"/>
                        </a:spcBef>
                        <a:spcAft>
                          <a:spcPts val="0"/>
                        </a:spcAft>
                        <a:buNone/>
                      </a:pPr>
                      <a:r>
                        <a:rPr lang="en"/>
                        <a:t>V D L Wathsala Vithanage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All the parts of the system related to the Service provider.</a:t>
                      </a:r>
                      <a:endParaRPr/>
                    </a:p>
                  </a:txBody>
                  <a:tcPr marT="91425" marB="91425" marR="91425" marL="91425"/>
                </a:tc>
              </a:tr>
              <a:tr h="689775">
                <a:tc>
                  <a:txBody>
                    <a:bodyPr/>
                    <a:lstStyle/>
                    <a:p>
                      <a:pPr indent="0" lvl="0" marL="0" rtl="0" algn="l">
                        <a:spcBef>
                          <a:spcPts val="0"/>
                        </a:spcBef>
                        <a:spcAft>
                          <a:spcPts val="0"/>
                        </a:spcAft>
                        <a:buNone/>
                      </a:pPr>
                      <a:r>
                        <a:rPr lang="en"/>
                        <a:t>D G Hansika Kumari</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All the parts of the system related to the Co Admin and common functions.</a:t>
                      </a:r>
                      <a:endParaRPr/>
                    </a:p>
                  </a:txBody>
                  <a:tcPr marT="91425" marB="91425" marR="91425" marL="91425"/>
                </a:tc>
              </a:tr>
              <a:tr h="689775">
                <a:tc>
                  <a:txBody>
                    <a:bodyPr/>
                    <a:lstStyle/>
                    <a:p>
                      <a:pPr indent="0" lvl="0" marL="0" rtl="0" algn="l">
                        <a:spcBef>
                          <a:spcPts val="0"/>
                        </a:spcBef>
                        <a:spcAft>
                          <a:spcPts val="0"/>
                        </a:spcAft>
                        <a:buNone/>
                      </a:pPr>
                      <a:r>
                        <a:rPr lang="en"/>
                        <a:t>S S Malsha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All the parts of the system related to the Admin.</a:t>
                      </a:r>
                      <a:endParaRPr/>
                    </a:p>
                  </a:txBody>
                  <a:tcPr marT="91425" marB="91425" marR="91425" marL="91425"/>
                </a:tc>
              </a:tr>
            </a:tbl>
          </a:graphicData>
        </a:graphic>
      </p:graphicFrame>
      <p:pic>
        <p:nvPicPr>
          <p:cNvPr id="676" name="Google Shape;676;p64"/>
          <p:cNvPicPr preferRelativeResize="0"/>
          <p:nvPr/>
        </p:nvPicPr>
        <p:blipFill>
          <a:blip r:embed="rId5">
            <a:alphaModFix/>
          </a:blip>
          <a:stretch>
            <a:fillRect/>
          </a:stretch>
        </p:blipFill>
        <p:spPr>
          <a:xfrm>
            <a:off x="6286149" y="63324"/>
            <a:ext cx="2026700" cy="1336100"/>
          </a:xfrm>
          <a:prstGeom prst="rect">
            <a:avLst/>
          </a:prstGeom>
          <a:noFill/>
          <a:ln>
            <a:noFill/>
          </a:ln>
        </p:spPr>
      </p:pic>
      <p:sp>
        <p:nvSpPr>
          <p:cNvPr id="677" name="Google Shape;677;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3" name="Google Shape;683;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4" name="Google Shape;684;p65"/>
          <p:cNvPicPr preferRelativeResize="0"/>
          <p:nvPr/>
        </p:nvPicPr>
        <p:blipFill>
          <a:blip r:embed="rId3">
            <a:alphaModFix/>
          </a:blip>
          <a:stretch>
            <a:fillRect/>
          </a:stretch>
        </p:blipFill>
        <p:spPr>
          <a:xfrm>
            <a:off x="0" y="8930"/>
            <a:ext cx="9144003" cy="5125642"/>
          </a:xfrm>
          <a:prstGeom prst="rect">
            <a:avLst/>
          </a:prstGeom>
          <a:noFill/>
          <a:ln>
            <a:noFill/>
          </a:ln>
        </p:spPr>
      </p:pic>
      <p:sp>
        <p:nvSpPr>
          <p:cNvPr id="685" name="Google Shape;685;p65"/>
          <p:cNvSpPr txBox="1"/>
          <p:nvPr/>
        </p:nvSpPr>
        <p:spPr>
          <a:xfrm>
            <a:off x="2315600" y="1818275"/>
            <a:ext cx="745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rgbClr val="666666"/>
                </a:solidFill>
                <a:latin typeface="Poppins"/>
                <a:ea typeface="Poppins"/>
                <a:cs typeface="Poppins"/>
                <a:sym typeface="Poppins"/>
              </a:rPr>
              <a:t>Thank you!</a:t>
            </a:r>
            <a:endParaRPr sz="6000">
              <a:solidFill>
                <a:srgbClr val="666666"/>
              </a:solidFill>
              <a:latin typeface="Poppins"/>
              <a:ea typeface="Poppins"/>
              <a:cs typeface="Poppins"/>
              <a:sym typeface="Poppins"/>
            </a:endParaRPr>
          </a:p>
        </p:txBody>
      </p:sp>
      <p:sp>
        <p:nvSpPr>
          <p:cNvPr id="686" name="Google Shape;68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6"/>
          <p:cNvSpPr txBox="1"/>
          <p:nvPr/>
        </p:nvSpPr>
        <p:spPr>
          <a:xfrm>
            <a:off x="836200" y="1067125"/>
            <a:ext cx="7592100" cy="3010500"/>
          </a:xfrm>
          <a:prstGeom prst="rect">
            <a:avLst/>
          </a:prstGeom>
          <a:solidFill>
            <a:srgbClr val="CCEAF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2" name="Google Shape;692;p66"/>
          <p:cNvSpPr txBox="1"/>
          <p:nvPr/>
        </p:nvSpPr>
        <p:spPr>
          <a:xfrm>
            <a:off x="1111425" y="2236875"/>
            <a:ext cx="4862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0" u="sng">
                <a:solidFill>
                  <a:schemeClr val="dk2"/>
                </a:solidFill>
                <a:latin typeface="Poppins"/>
                <a:ea typeface="Poppins"/>
                <a:cs typeface="Poppins"/>
                <a:sym typeface="Poppins"/>
              </a:rPr>
              <a:t>Q &amp; A</a:t>
            </a:r>
            <a:endParaRPr b="1" sz="7000" u="sng">
              <a:solidFill>
                <a:schemeClr val="dk2"/>
              </a:solidFill>
              <a:latin typeface="Poppins"/>
              <a:ea typeface="Poppins"/>
              <a:cs typeface="Poppins"/>
              <a:sym typeface="Poppins"/>
            </a:endParaRPr>
          </a:p>
        </p:txBody>
      </p:sp>
      <p:pic>
        <p:nvPicPr>
          <p:cNvPr id="693" name="Google Shape;693;p66"/>
          <p:cNvPicPr preferRelativeResize="0"/>
          <p:nvPr/>
        </p:nvPicPr>
        <p:blipFill>
          <a:blip r:embed="rId3">
            <a:alphaModFix/>
          </a:blip>
          <a:stretch>
            <a:fillRect/>
          </a:stretch>
        </p:blipFill>
        <p:spPr>
          <a:xfrm>
            <a:off x="5077599" y="1067125"/>
            <a:ext cx="3436800" cy="2991675"/>
          </a:xfrm>
          <a:prstGeom prst="rect">
            <a:avLst/>
          </a:prstGeom>
          <a:noFill/>
          <a:ln>
            <a:noFill/>
          </a:ln>
        </p:spPr>
      </p:pic>
      <p:sp>
        <p:nvSpPr>
          <p:cNvPr id="694" name="Google Shape;694;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SURVEY AND ADD IMAGES</a:t>
            </a:r>
            <a:endParaRPr/>
          </a:p>
          <a:p>
            <a:pPr indent="0" lvl="0" marL="0" rtl="0" algn="l">
              <a:spcBef>
                <a:spcPts val="0"/>
              </a:spcBef>
              <a:spcAft>
                <a:spcPts val="0"/>
              </a:spcAft>
              <a:buNone/>
            </a:pPr>
            <a:r>
              <a:t/>
            </a:r>
            <a:endParaRPr/>
          </a:p>
        </p:txBody>
      </p:sp>
      <p:sp>
        <p:nvSpPr>
          <p:cNvPr id="700" name="Google Shape;700;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1" name="Google Shape;701;p67"/>
          <p:cNvPicPr preferRelativeResize="0"/>
          <p:nvPr/>
        </p:nvPicPr>
        <p:blipFill>
          <a:blip r:embed="rId3">
            <a:alphaModFix/>
          </a:blip>
          <a:stretch>
            <a:fillRect/>
          </a:stretch>
        </p:blipFill>
        <p:spPr>
          <a:xfrm>
            <a:off x="0" y="8930"/>
            <a:ext cx="9144003" cy="5125642"/>
          </a:xfrm>
          <a:prstGeom prst="rect">
            <a:avLst/>
          </a:prstGeom>
          <a:noFill/>
          <a:ln>
            <a:noFill/>
          </a:ln>
        </p:spPr>
      </p:pic>
      <p:sp>
        <p:nvSpPr>
          <p:cNvPr id="702" name="Google Shape;702;p67"/>
          <p:cNvSpPr txBox="1"/>
          <p:nvPr/>
        </p:nvSpPr>
        <p:spPr>
          <a:xfrm>
            <a:off x="1041950" y="931850"/>
            <a:ext cx="579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u="sng">
                <a:solidFill>
                  <a:schemeClr val="hlink"/>
                </a:solidFill>
                <a:latin typeface="Poppins"/>
                <a:ea typeface="Poppins"/>
                <a:cs typeface="Poppins"/>
                <a:sym typeface="Poppins"/>
                <a:hlinkClick r:id="rId4"/>
              </a:rPr>
              <a:t>USE CASE SCENARIOS</a:t>
            </a:r>
            <a:endParaRPr sz="3600">
              <a:latin typeface="Poppins"/>
              <a:ea typeface="Poppins"/>
              <a:cs typeface="Poppins"/>
              <a:sym typeface="Poppins"/>
            </a:endParaRPr>
          </a:p>
        </p:txBody>
      </p:sp>
      <p:sp>
        <p:nvSpPr>
          <p:cNvPr id="703" name="Google Shape;703;p67"/>
          <p:cNvSpPr txBox="1"/>
          <p:nvPr/>
        </p:nvSpPr>
        <p:spPr>
          <a:xfrm>
            <a:off x="1041950" y="2612125"/>
            <a:ext cx="573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u="sng">
                <a:solidFill>
                  <a:schemeClr val="hlink"/>
                </a:solidFill>
                <a:latin typeface="Poppins"/>
                <a:ea typeface="Poppins"/>
                <a:cs typeface="Poppins"/>
                <a:sym typeface="Poppins"/>
                <a:hlinkClick r:id="rId5"/>
              </a:rPr>
              <a:t>ACTIVITY DIAGRAMS</a:t>
            </a:r>
            <a:endParaRPr sz="3600">
              <a:latin typeface="Poppins"/>
              <a:ea typeface="Poppins"/>
              <a:cs typeface="Poppins"/>
              <a:sym typeface="Poppins"/>
            </a:endParaRPr>
          </a:p>
        </p:txBody>
      </p:sp>
      <p:pic>
        <p:nvPicPr>
          <p:cNvPr id="704" name="Google Shape;704;p67">
            <a:hlinkClick r:id="rId6"/>
          </p:cNvPr>
          <p:cNvPicPr preferRelativeResize="0"/>
          <p:nvPr/>
        </p:nvPicPr>
        <p:blipFill>
          <a:blip r:embed="rId7">
            <a:alphaModFix/>
          </a:blip>
          <a:stretch>
            <a:fillRect/>
          </a:stretch>
        </p:blipFill>
        <p:spPr>
          <a:xfrm>
            <a:off x="6346177" y="347475"/>
            <a:ext cx="2486124" cy="1516199"/>
          </a:xfrm>
          <a:prstGeom prst="rect">
            <a:avLst/>
          </a:prstGeom>
          <a:noFill/>
          <a:ln>
            <a:noFill/>
          </a:ln>
        </p:spPr>
      </p:pic>
      <p:pic>
        <p:nvPicPr>
          <p:cNvPr id="705" name="Google Shape;705;p67">
            <a:hlinkClick r:id="rId8"/>
          </p:cNvPr>
          <p:cNvPicPr preferRelativeResize="0"/>
          <p:nvPr/>
        </p:nvPicPr>
        <p:blipFill>
          <a:blip r:embed="rId9">
            <a:alphaModFix/>
          </a:blip>
          <a:stretch>
            <a:fillRect/>
          </a:stretch>
        </p:blipFill>
        <p:spPr>
          <a:xfrm>
            <a:off x="6346175" y="2612125"/>
            <a:ext cx="2486124" cy="1524706"/>
          </a:xfrm>
          <a:prstGeom prst="rect">
            <a:avLst/>
          </a:prstGeom>
          <a:noFill/>
          <a:ln>
            <a:noFill/>
          </a:ln>
        </p:spPr>
      </p:pic>
      <p:sp>
        <p:nvSpPr>
          <p:cNvPr id="706" name="Google Shape;70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2" name="Google Shape;712;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3" name="Google Shape;713;p68"/>
          <p:cNvPicPr preferRelativeResize="0"/>
          <p:nvPr/>
        </p:nvPicPr>
        <p:blipFill>
          <a:blip r:embed="rId3">
            <a:alphaModFix/>
          </a:blip>
          <a:stretch>
            <a:fillRect/>
          </a:stretch>
        </p:blipFill>
        <p:spPr>
          <a:xfrm>
            <a:off x="0" y="11162"/>
            <a:ext cx="9144003" cy="5121177"/>
          </a:xfrm>
          <a:prstGeom prst="rect">
            <a:avLst/>
          </a:prstGeom>
          <a:noFill/>
          <a:ln>
            <a:noFill/>
          </a:ln>
        </p:spPr>
      </p:pic>
      <p:sp>
        <p:nvSpPr>
          <p:cNvPr id="714" name="Google Shape;714;p68"/>
          <p:cNvSpPr txBox="1"/>
          <p:nvPr/>
        </p:nvSpPr>
        <p:spPr>
          <a:xfrm>
            <a:off x="2747575" y="2009150"/>
            <a:ext cx="745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666666"/>
                </a:solidFill>
                <a:latin typeface="Poppins"/>
                <a:ea typeface="Poppins"/>
                <a:cs typeface="Poppins"/>
                <a:sym typeface="Poppins"/>
              </a:rPr>
              <a:t>To be continued….</a:t>
            </a:r>
            <a:endParaRPr sz="3000">
              <a:solidFill>
                <a:srgbClr val="666666"/>
              </a:solidFill>
              <a:latin typeface="Poppins"/>
              <a:ea typeface="Poppins"/>
              <a:cs typeface="Poppins"/>
              <a:sym typeface="Poppins"/>
            </a:endParaRPr>
          </a:p>
        </p:txBody>
      </p:sp>
      <p:sp>
        <p:nvSpPr>
          <p:cNvPr id="715" name="Google Shape;71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1" name="Google Shape;72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2" name="Google Shape;722;p69"/>
          <p:cNvPicPr preferRelativeResize="0"/>
          <p:nvPr/>
        </p:nvPicPr>
        <p:blipFill>
          <a:blip r:embed="rId3">
            <a:alphaModFix/>
          </a:blip>
          <a:stretch>
            <a:fillRect/>
          </a:stretch>
        </p:blipFill>
        <p:spPr>
          <a:xfrm>
            <a:off x="0" y="4465"/>
            <a:ext cx="9144003" cy="5134572"/>
          </a:xfrm>
          <a:prstGeom prst="rect">
            <a:avLst/>
          </a:prstGeom>
          <a:noFill/>
          <a:ln>
            <a:noFill/>
          </a:ln>
        </p:spPr>
      </p:pic>
      <p:pic>
        <p:nvPicPr>
          <p:cNvPr id="723" name="Google Shape;723;p69"/>
          <p:cNvPicPr preferRelativeResize="0"/>
          <p:nvPr/>
        </p:nvPicPr>
        <p:blipFill>
          <a:blip r:embed="rId4">
            <a:alphaModFix/>
          </a:blip>
          <a:stretch>
            <a:fillRect/>
          </a:stretch>
        </p:blipFill>
        <p:spPr>
          <a:xfrm>
            <a:off x="0" y="-68250"/>
            <a:ext cx="9144003" cy="5200601"/>
          </a:xfrm>
          <a:prstGeom prst="rect">
            <a:avLst/>
          </a:prstGeom>
          <a:noFill/>
          <a:ln>
            <a:noFill/>
          </a:ln>
        </p:spPr>
      </p:pic>
      <p:sp>
        <p:nvSpPr>
          <p:cNvPr id="724" name="Google Shape;724;p69"/>
          <p:cNvSpPr txBox="1"/>
          <p:nvPr/>
        </p:nvSpPr>
        <p:spPr>
          <a:xfrm>
            <a:off x="1446600" y="1291775"/>
            <a:ext cx="61329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300">
                <a:latin typeface="Poppins"/>
                <a:ea typeface="Poppins"/>
                <a:cs typeface="Poppins"/>
                <a:sym typeface="Poppins"/>
              </a:rPr>
              <a:t>USE CASE SCENARIOS</a:t>
            </a:r>
            <a:endParaRPr b="1" sz="5300">
              <a:latin typeface="Poppins"/>
              <a:ea typeface="Poppins"/>
              <a:cs typeface="Poppins"/>
              <a:sym typeface="Poppins"/>
            </a:endParaRPr>
          </a:p>
        </p:txBody>
      </p:sp>
      <p:sp>
        <p:nvSpPr>
          <p:cNvPr id="725" name="Google Shape;72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1" name="Google Shape;731;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2" name="Google Shape;732;p70"/>
          <p:cNvPicPr preferRelativeResize="0"/>
          <p:nvPr/>
        </p:nvPicPr>
        <p:blipFill rotWithShape="1">
          <a:blip r:embed="rId3">
            <a:alphaModFix/>
          </a:blip>
          <a:srcRect b="0" l="0" r="0" t="872"/>
          <a:stretch/>
        </p:blipFill>
        <p:spPr>
          <a:xfrm>
            <a:off x="3965" y="0"/>
            <a:ext cx="9136072" cy="5143501"/>
          </a:xfrm>
          <a:prstGeom prst="rect">
            <a:avLst/>
          </a:prstGeom>
          <a:noFill/>
          <a:ln>
            <a:noFill/>
          </a:ln>
        </p:spPr>
      </p:pic>
      <p:graphicFrame>
        <p:nvGraphicFramePr>
          <p:cNvPr id="733" name="Google Shape;733;p70"/>
          <p:cNvGraphicFramePr/>
          <p:nvPr/>
        </p:nvGraphicFramePr>
        <p:xfrm>
          <a:off x="1600200" y="533400"/>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Need username and password to login. (security)</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 can reset password when he or she forgets the password(security)</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01</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Co-Admin, 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Registered as Admin, Co-admin, Hire person or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All users can login by giving a username and password.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 can reset the password when he or she forgot the password.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user has not been registered.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Display you have logged in successfully.</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734" name="Google Shape;73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0" name="Google Shape;740;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1" name="Google Shape;741;p71"/>
          <p:cNvPicPr preferRelativeResize="0"/>
          <p:nvPr/>
        </p:nvPicPr>
        <p:blipFill rotWithShape="1">
          <a:blip r:embed="rId3">
            <a:alphaModFix/>
          </a:blip>
          <a:srcRect b="0" l="0" r="0" t="4997"/>
          <a:stretch/>
        </p:blipFill>
        <p:spPr>
          <a:xfrm rot="-5400000">
            <a:off x="2232624" y="-2354950"/>
            <a:ext cx="5143501" cy="9853399"/>
          </a:xfrm>
          <a:prstGeom prst="rect">
            <a:avLst/>
          </a:prstGeom>
          <a:noFill/>
          <a:ln>
            <a:noFill/>
          </a:ln>
        </p:spPr>
      </p:pic>
      <p:graphicFrame>
        <p:nvGraphicFramePr>
          <p:cNvPr id="742" name="Google Shape;742;p71"/>
          <p:cNvGraphicFramePr/>
          <p:nvPr/>
        </p:nvGraphicFramePr>
        <p:xfrm>
          <a:off x="1908225" y="1152475"/>
          <a:ext cx="3000000" cy="3000000"/>
        </p:xfrm>
        <a:graphic>
          <a:graphicData uri="http://schemas.openxmlformats.org/drawingml/2006/table">
            <a:tbl>
              <a:tblPr>
                <a:noFill/>
                <a:tableStyleId>{69FA2987-E0A4-456D-A200-783C74AEBC84}</a:tableStyleId>
              </a:tblPr>
              <a:tblGrid>
                <a:gridCol w="1476375"/>
                <a:gridCol w="2495550"/>
                <a:gridCol w="1981200"/>
              </a:tblGrid>
              <a:tr h="100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Change Login Password</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change their own password. (security)</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02</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Co-Admin, 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has been done through Super-Admin, Admin, Hire person, or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change their password.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Forget the previous password.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743" name="Google Shape;74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8"/>
          <p:cNvPicPr preferRelativeResize="0"/>
          <p:nvPr/>
        </p:nvPicPr>
        <p:blipFill>
          <a:blip r:embed="rId4">
            <a:alphaModFix/>
          </a:blip>
          <a:stretch>
            <a:fillRect/>
          </a:stretch>
        </p:blipFill>
        <p:spPr>
          <a:xfrm>
            <a:off x="0" y="3109"/>
            <a:ext cx="9144000" cy="5137282"/>
          </a:xfrm>
          <a:prstGeom prst="rect">
            <a:avLst/>
          </a:prstGeom>
          <a:noFill/>
          <a:ln>
            <a:noFill/>
          </a:ln>
        </p:spPr>
      </p:pic>
      <p:sp>
        <p:nvSpPr>
          <p:cNvPr id="115" name="Google Shape;115;p18"/>
          <p:cNvSpPr txBox="1"/>
          <p:nvPr/>
        </p:nvSpPr>
        <p:spPr>
          <a:xfrm>
            <a:off x="3072000" y="4543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Poppins"/>
                <a:ea typeface="Poppins"/>
                <a:cs typeface="Poppins"/>
                <a:sym typeface="Poppins"/>
              </a:rPr>
              <a:t>  PROJECT GOAL</a:t>
            </a:r>
            <a:endParaRPr/>
          </a:p>
        </p:txBody>
      </p:sp>
      <p:sp>
        <p:nvSpPr>
          <p:cNvPr id="116" name="Google Shape;116;p18"/>
          <p:cNvSpPr txBox="1"/>
          <p:nvPr/>
        </p:nvSpPr>
        <p:spPr>
          <a:xfrm>
            <a:off x="1302125" y="1442500"/>
            <a:ext cx="6634500" cy="2495100"/>
          </a:xfrm>
          <a:prstGeom prst="rect">
            <a:avLst/>
          </a:prstGeom>
          <a:noFill/>
          <a:ln>
            <a:noFill/>
          </a:ln>
        </p:spPr>
        <p:txBody>
          <a:bodyPr anchorCtr="0" anchor="t" bIns="91425" lIns="91425" spcFirstLastPara="1" rIns="91425" wrap="square" tIns="91425">
            <a:spAutoFit/>
          </a:bodyPr>
          <a:lstStyle/>
          <a:p>
            <a:pPr indent="-241300" lvl="0" marL="241300" rtl="0" algn="just">
              <a:lnSpc>
                <a:spcPct val="115000"/>
              </a:lnSpc>
              <a:spcBef>
                <a:spcPts val="0"/>
              </a:spcBef>
              <a:spcAft>
                <a:spcPts val="0"/>
              </a:spcAft>
              <a:buClr>
                <a:schemeClr val="dk1"/>
              </a:buClr>
              <a:buSzPts val="1100"/>
              <a:buFont typeface="Arial"/>
              <a:buNone/>
            </a:pPr>
            <a:r>
              <a:rPr lang="en" sz="1900">
                <a:solidFill>
                  <a:schemeClr val="dk1"/>
                </a:solidFill>
                <a:latin typeface="Poppins"/>
                <a:ea typeface="Poppins"/>
                <a:cs typeface="Poppins"/>
                <a:sym typeface="Poppins"/>
              </a:rPr>
              <a:t>  </a:t>
            </a:r>
            <a:r>
              <a:rPr lang="en" sz="1900">
                <a:solidFill>
                  <a:schemeClr val="dk1"/>
                </a:solidFill>
                <a:latin typeface="Poppins"/>
                <a:ea typeface="Poppins"/>
                <a:cs typeface="Poppins"/>
                <a:sym typeface="Poppins"/>
              </a:rPr>
              <a:t>To produce a </a:t>
            </a:r>
            <a:r>
              <a:rPr b="1" lang="en" sz="1900">
                <a:solidFill>
                  <a:schemeClr val="dk1"/>
                </a:solidFill>
                <a:latin typeface="Poppins"/>
                <a:ea typeface="Poppins"/>
                <a:cs typeface="Poppins"/>
                <a:sym typeface="Poppins"/>
              </a:rPr>
              <a:t>fully functioning, user friendly</a:t>
            </a:r>
            <a:r>
              <a:rPr lang="en" sz="1900">
                <a:solidFill>
                  <a:schemeClr val="dk1"/>
                </a:solidFill>
                <a:latin typeface="Poppins"/>
                <a:ea typeface="Poppins"/>
                <a:cs typeface="Poppins"/>
                <a:sym typeface="Poppins"/>
              </a:rPr>
              <a:t> web based system for IT workers and for Hire persons, to find jobs and to ones who want to get IT works done. </a:t>
            </a:r>
            <a:r>
              <a:rPr b="1" lang="en" sz="1900">
                <a:solidFill>
                  <a:schemeClr val="dk1"/>
                </a:solidFill>
                <a:latin typeface="Poppins"/>
                <a:ea typeface="Poppins"/>
                <a:cs typeface="Poppins"/>
                <a:sym typeface="Poppins"/>
              </a:rPr>
              <a:t>solve the current problems in online platforms, maximize the efficiency</a:t>
            </a:r>
            <a:r>
              <a:rPr lang="en" sz="1900">
                <a:solidFill>
                  <a:schemeClr val="dk1"/>
                </a:solidFill>
                <a:latin typeface="Poppins"/>
                <a:ea typeface="Poppins"/>
                <a:cs typeface="Poppins"/>
                <a:sym typeface="Poppins"/>
              </a:rPr>
              <a:t> of the online platform by saving the customers money and time</a:t>
            </a:r>
            <a:r>
              <a:rPr lang="en" sz="1900">
                <a:solidFill>
                  <a:schemeClr val="dk1"/>
                </a:solidFill>
                <a:latin typeface="Poppins"/>
                <a:ea typeface="Poppins"/>
                <a:cs typeface="Poppins"/>
                <a:sym typeface="Poppins"/>
              </a:rPr>
              <a:t>.</a:t>
            </a:r>
            <a:endParaRPr sz="1900">
              <a:solidFill>
                <a:schemeClr val="dk1"/>
              </a:solidFill>
              <a:latin typeface="Poppins"/>
              <a:ea typeface="Poppins"/>
              <a:cs typeface="Poppins"/>
              <a:sym typeface="Poppins"/>
            </a:endParaRPr>
          </a:p>
          <a:p>
            <a:pPr indent="0" lvl="0" marL="0" rtl="0" algn="l">
              <a:spcBef>
                <a:spcPts val="0"/>
              </a:spcBef>
              <a:spcAft>
                <a:spcPts val="0"/>
              </a:spcAft>
              <a:buNone/>
            </a:pPr>
            <a:r>
              <a:t/>
            </a:r>
            <a:endParaRPr sz="1900">
              <a:latin typeface="Poppins"/>
              <a:ea typeface="Poppins"/>
              <a:cs typeface="Poppins"/>
              <a:sym typeface="Poppins"/>
            </a:endParaRPr>
          </a:p>
        </p:txBody>
      </p:sp>
      <p:sp>
        <p:nvSpPr>
          <p:cNvPr id="117" name="Google Shape;11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9" name="Google Shape;749;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0" name="Google Shape;750;p72"/>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751" name="Google Shape;751;p72"/>
          <p:cNvGraphicFramePr/>
          <p:nvPr/>
        </p:nvGraphicFramePr>
        <p:xfrm>
          <a:off x="1684725" y="947738"/>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Logout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logout of their profile after using the system. (security)</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03</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Admin,Co-Admin,Hire person,Service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done through Admin,Co-Admin,Hire person,or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log out of their own profile after this web system is used.</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before reuse the system.</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752" name="Google Shape;75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8" name="Google Shape;758;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9" name="Google Shape;759;p73"/>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760" name="Google Shape;760;p73"/>
          <p:cNvGraphicFramePr/>
          <p:nvPr/>
        </p:nvGraphicFramePr>
        <p:xfrm>
          <a:off x="1556150" y="533400"/>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Register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Can create accounts for user groups. Hire persons can register as a personal account or company account.</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04</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They can create an account with their details such as whether they are hire persons or service providers, personal details , categories they belong to which would facilitate maintaining their profile.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data for the fields.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success : Account created in database.</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761" name="Google Shape;76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7" name="Google Shape;767;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8" name="Google Shape;768;p74"/>
          <p:cNvPicPr preferRelativeResize="0"/>
          <p:nvPr/>
        </p:nvPicPr>
        <p:blipFill>
          <a:blip r:embed="rId3">
            <a:alphaModFix/>
          </a:blip>
          <a:stretch>
            <a:fillRect/>
          </a:stretch>
        </p:blipFill>
        <p:spPr>
          <a:xfrm>
            <a:off x="43243" y="0"/>
            <a:ext cx="9057516" cy="5143501"/>
          </a:xfrm>
          <a:prstGeom prst="rect">
            <a:avLst/>
          </a:prstGeom>
          <a:noFill/>
          <a:ln>
            <a:noFill/>
          </a:ln>
        </p:spPr>
      </p:pic>
      <p:pic>
        <p:nvPicPr>
          <p:cNvPr id="769" name="Google Shape;769;p74"/>
          <p:cNvPicPr preferRelativeResize="0"/>
          <p:nvPr/>
        </p:nvPicPr>
        <p:blipFill>
          <a:blip r:embed="rId4">
            <a:alphaModFix/>
          </a:blip>
          <a:stretch>
            <a:fillRect/>
          </a:stretch>
        </p:blipFill>
        <p:spPr>
          <a:xfrm>
            <a:off x="0" y="4465"/>
            <a:ext cx="9144003" cy="5134572"/>
          </a:xfrm>
          <a:prstGeom prst="rect">
            <a:avLst/>
          </a:prstGeom>
          <a:noFill/>
          <a:ln>
            <a:noFill/>
          </a:ln>
        </p:spPr>
      </p:pic>
      <p:graphicFrame>
        <p:nvGraphicFramePr>
          <p:cNvPr id="770" name="Google Shape;770;p74"/>
          <p:cNvGraphicFramePr/>
          <p:nvPr/>
        </p:nvGraphicFramePr>
        <p:xfrm>
          <a:off x="1684750" y="870350"/>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Update profile.</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Summery</a:t>
                      </a:r>
                      <a:endParaRPr b="1"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They can change their account details.</a:t>
                      </a:r>
                      <a:endParaRPr sz="11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05</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Hire person or service provider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They can change their details such as name, contact details, profile picture, category etc.</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Update database.</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771" name="Google Shape;77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7" name="Google Shape;777;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8" name="Google Shape;778;p75"/>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779" name="Google Shape;779;p75"/>
          <p:cNvGraphicFramePr/>
          <p:nvPr/>
        </p:nvGraphicFramePr>
        <p:xfrm>
          <a:off x="1600200" y="679875"/>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Co-admin. </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add co-admins who are joining newly to the database.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06</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to the system as 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an admin wants to add a co-admin, admin can add a co-admin by adding his details to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Issue Id and password to co-admins via SMS and update database.</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780" name="Google Shape;780;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6" name="Google Shape;786;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7" name="Google Shape;787;p76"/>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788" name="Google Shape;788;p76"/>
          <p:cNvGraphicFramePr/>
          <p:nvPr/>
        </p:nvGraphicFramePr>
        <p:xfrm>
          <a:off x="1600200" y="613175"/>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co-admin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remove co-admins from the system.</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07</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Admin account.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is able to get decisions whether the co-admin is necessary or not. Data will be deleted from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Send an information message to the co-admin if there are no other matters to attend to, can log out.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789" name="Google Shape;789;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5" name="Google Shape;795;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6" name="Google Shape;796;p77"/>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797" name="Google Shape;797;p77"/>
          <p:cNvGraphicFramePr/>
          <p:nvPr/>
        </p:nvGraphicFramePr>
        <p:xfrm>
          <a:off x="1600200" y="561975"/>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Update co-admin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update co-admin personal details.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08</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Admin account.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Only Admin able to update co-admin personal details. It will ensure the confidentiality of the co-admin details. Data will be updated in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Send an informative message to the co-admin if any other matters to attend to, can logout. </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798" name="Google Shape;798;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4" name="Google Shape;80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5" name="Google Shape;805;p78"/>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806" name="Google Shape;806;p78"/>
          <p:cNvGraphicFramePr/>
          <p:nvPr/>
        </p:nvGraphicFramePr>
        <p:xfrm>
          <a:off x="1600200" y="720325"/>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View co-admin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view relevant details of co-admins which are included in the database.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09</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 need to view details of co-admins in the website, Admin can search the co-admin’s details and then view the relevant details.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 </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07" name="Google Shape;807;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13" name="Google Shape;813;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4" name="Google Shape;814;p79"/>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815" name="Google Shape;815;p79"/>
          <p:cNvGraphicFramePr/>
          <p:nvPr/>
        </p:nvGraphicFramePr>
        <p:xfrm>
          <a:off x="1600200" y="445025"/>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Hire person or service provider.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and co-admin can remove Hire persons or service providers from the system.</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Admin or co-admin account.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and co-admin are able to get decisions whether the service provider or hire person is necessary or not. Data will be deleted from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Send an information message to the co-admin if there are no other matters to attend to, can log out.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16" name="Google Shape;816;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2" name="Google Shape;822;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3" name="Google Shape;823;p80"/>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824" name="Google Shape;824;p80"/>
          <p:cNvGraphicFramePr/>
          <p:nvPr/>
        </p:nvGraphicFramePr>
        <p:xfrm>
          <a:off x="1577575" y="445025"/>
          <a:ext cx="3000000" cy="3000000"/>
        </p:xfrm>
        <a:graphic>
          <a:graphicData uri="http://schemas.openxmlformats.org/drawingml/2006/table">
            <a:tbl>
              <a:tblPr>
                <a:noFill/>
                <a:tableStyleId>{69FA2987-E0A4-456D-A200-783C74AEBC84}</a:tableStyleId>
              </a:tblPr>
              <a:tblGrid>
                <a:gridCol w="1438275"/>
                <a:gridCol w="2524125"/>
                <a:gridCol w="2466975"/>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View Hire person or service provider.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or co-admin can view relevant details of the Hire person or service provider which are included in the database.</a:t>
                      </a:r>
                      <a:endParaRPr sz="1200">
                        <a:latin typeface="Times New Roman"/>
                        <a:ea typeface="Times New Roman"/>
                        <a:cs typeface="Times New Roman"/>
                        <a:sym typeface="Times New Roman"/>
                      </a:endParaRPr>
                    </a:p>
                  </a:txBody>
                  <a:tcPr marT="63500" marB="63500" marR="63500" marL="63500"/>
                </a:tc>
              </a:tr>
              <a:tr h="600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11</a:t>
                      </a:r>
                      <a:endParaRPr sz="1200">
                        <a:latin typeface="Times New Roman"/>
                        <a:ea typeface="Times New Roman"/>
                        <a:cs typeface="Times New Roman"/>
                        <a:sym typeface="Times New Roman"/>
                      </a:endParaRPr>
                    </a:p>
                  </a:txBody>
                  <a:tcPr marT="63500" marB="63500" marR="63500" marL="63500"/>
                </a:tc>
                <a:tc vMerge="1"/>
              </a:tr>
              <a:tr h="2476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Co-Admin</a:t>
                      </a:r>
                      <a:endParaRPr sz="1200">
                        <a:latin typeface="Times New Roman"/>
                        <a:ea typeface="Times New Roman"/>
                        <a:cs typeface="Times New Roman"/>
                        <a:sym typeface="Times New Roman"/>
                      </a:endParaRPr>
                    </a:p>
                  </a:txBody>
                  <a:tcPr marT="63500" marB="63500" marR="63500" marL="63500"/>
                </a:tc>
                <a:tc hMerge="1"/>
              </a:tr>
              <a:tr h="2476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Admin or 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 need to view details of Hire persons or service providers in the website, Admin or co-admin can search their details and then view the relevant details.</a:t>
                      </a:r>
                      <a:endParaRPr sz="1200">
                        <a:latin typeface="Times New Roman"/>
                        <a:ea typeface="Times New Roman"/>
                        <a:cs typeface="Times New Roman"/>
                        <a:sym typeface="Times New Roman"/>
                      </a:endParaRPr>
                    </a:p>
                  </a:txBody>
                  <a:tcPr marT="63500" marB="63500" marR="63500" marL="63500"/>
                </a:tc>
                <a:tc hMerge="1"/>
              </a:tr>
              <a:tr h="2609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 </a:t>
                      </a:r>
                      <a:endParaRPr sz="1200">
                        <a:latin typeface="Times New Roman"/>
                        <a:ea typeface="Times New Roman"/>
                        <a:cs typeface="Times New Roman"/>
                        <a:sym typeface="Times New Roman"/>
                      </a:endParaRPr>
                    </a:p>
                  </a:txBody>
                  <a:tcPr marT="63500" marB="63500" marR="63500" marL="63500"/>
                </a:tc>
                <a:tc hMerge="1"/>
              </a:tr>
              <a:tr h="2571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 </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25" name="Google Shape;825;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1" name="Google Shape;831;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2" name="Google Shape;832;p81"/>
          <p:cNvPicPr preferRelativeResize="0"/>
          <p:nvPr/>
        </p:nvPicPr>
        <p:blipFill>
          <a:blip r:embed="rId3">
            <a:alphaModFix/>
          </a:blip>
          <a:stretch>
            <a:fillRect/>
          </a:stretch>
        </p:blipFill>
        <p:spPr>
          <a:xfrm>
            <a:off x="0" y="4465"/>
            <a:ext cx="9144003" cy="5134572"/>
          </a:xfrm>
          <a:prstGeom prst="rect">
            <a:avLst/>
          </a:prstGeom>
          <a:noFill/>
          <a:ln>
            <a:noFill/>
          </a:ln>
        </p:spPr>
      </p:pic>
      <p:graphicFrame>
        <p:nvGraphicFramePr>
          <p:cNvPr id="833" name="Google Shape;833;p81"/>
          <p:cNvGraphicFramePr/>
          <p:nvPr/>
        </p:nvGraphicFramePr>
        <p:xfrm>
          <a:off x="1298975" y="533400"/>
          <a:ext cx="3000000" cy="3000000"/>
        </p:xfrm>
        <a:graphic>
          <a:graphicData uri="http://schemas.openxmlformats.org/drawingml/2006/table">
            <a:tbl>
              <a:tblPr>
                <a:noFill/>
                <a:tableStyleId>{69FA2987-E0A4-456D-A200-783C74AEBC84}</a:tableStyleId>
              </a:tblPr>
              <a:tblGrid>
                <a:gridCol w="1438275"/>
                <a:gridCol w="2524125"/>
                <a:gridCol w="2447925"/>
              </a:tblGrid>
              <a:tr h="3429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View the report of current users.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view reports about the current number of Hire persons, service providers and number of deactivated accounts and reasons.</a:t>
                      </a:r>
                      <a:endParaRPr sz="1200">
                        <a:latin typeface="Times New Roman"/>
                        <a:ea typeface="Times New Roman"/>
                        <a:cs typeface="Times New Roman"/>
                        <a:sym typeface="Times New Roman"/>
                      </a:endParaRPr>
                    </a:p>
                  </a:txBody>
                  <a:tcPr marT="63500" marB="63500" marR="63500" marL="63500"/>
                </a:tc>
              </a:tr>
              <a:tr h="600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a:txBody>
                  <a:tcPr marT="63500" marB="63500" marR="63500" marL="63500"/>
                </a:tc>
                <a:tc vMerge="1"/>
              </a:tr>
              <a:tr h="2762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2952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the 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Only Admin can view the report about the current number of Hire persons, service providers according to their category and number of deactivated accounts and the reasons for it which will help to improve the website.</a:t>
                      </a:r>
                      <a:endParaRPr sz="1200">
                        <a:latin typeface="Times New Roman"/>
                        <a:ea typeface="Times New Roman"/>
                        <a:cs typeface="Times New Roman"/>
                        <a:sym typeface="Times New Roman"/>
                      </a:endParaRPr>
                    </a:p>
                  </a:txBody>
                  <a:tcPr marT="63500" marB="63500" marR="63500" marL="63500"/>
                </a:tc>
                <a:tc hMerge="1"/>
              </a:tr>
              <a:tr h="2514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 </a:t>
                      </a:r>
                      <a:endParaRPr sz="1900">
                        <a:latin typeface="Times New Roman"/>
                        <a:ea typeface="Times New Roman"/>
                        <a:cs typeface="Times New Roman"/>
                        <a:sym typeface="Times New Roman"/>
                      </a:endParaRPr>
                    </a:p>
                  </a:txBody>
                  <a:tcPr marT="63500" marB="63500" marR="63500" marL="63500"/>
                </a:tc>
                <a:tc hMerge="1"/>
              </a:tr>
            </a:tbl>
          </a:graphicData>
        </a:graphic>
      </p:graphicFrame>
      <p:sp>
        <p:nvSpPr>
          <p:cNvPr id="834" name="Google Shape;834;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3" name="Google Shape;12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19"/>
          <p:cNvPicPr preferRelativeResize="0"/>
          <p:nvPr/>
        </p:nvPicPr>
        <p:blipFill>
          <a:blip r:embed="rId3">
            <a:alphaModFix/>
          </a:blip>
          <a:stretch>
            <a:fillRect/>
          </a:stretch>
        </p:blipFill>
        <p:spPr>
          <a:xfrm flipH="1">
            <a:off x="-178749" y="0"/>
            <a:ext cx="9375273" cy="5143501"/>
          </a:xfrm>
          <a:prstGeom prst="rect">
            <a:avLst/>
          </a:prstGeom>
          <a:noFill/>
          <a:ln>
            <a:noFill/>
          </a:ln>
        </p:spPr>
      </p:pic>
      <p:sp>
        <p:nvSpPr>
          <p:cNvPr id="125" name="Google Shape;125;p19"/>
          <p:cNvSpPr txBox="1"/>
          <p:nvPr/>
        </p:nvSpPr>
        <p:spPr>
          <a:xfrm>
            <a:off x="4919150" y="1613225"/>
            <a:ext cx="61722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latin typeface="Poppins"/>
                <a:ea typeface="Poppins"/>
                <a:cs typeface="Poppins"/>
                <a:sym typeface="Poppins"/>
              </a:rPr>
              <a:t>PROJECT </a:t>
            </a:r>
            <a:endParaRPr b="1" sz="3800">
              <a:latin typeface="Poppins"/>
              <a:ea typeface="Poppins"/>
              <a:cs typeface="Poppins"/>
              <a:sym typeface="Poppins"/>
            </a:endParaRPr>
          </a:p>
          <a:p>
            <a:pPr indent="0" lvl="0" marL="0" rtl="0" algn="l">
              <a:spcBef>
                <a:spcPts val="0"/>
              </a:spcBef>
              <a:spcAft>
                <a:spcPts val="0"/>
              </a:spcAft>
              <a:buNone/>
            </a:pPr>
            <a:r>
              <a:rPr b="1" lang="en" sz="3800">
                <a:latin typeface="Poppins"/>
                <a:ea typeface="Poppins"/>
                <a:cs typeface="Poppins"/>
                <a:sym typeface="Poppins"/>
              </a:rPr>
              <a:t>SCOPE…...</a:t>
            </a:r>
            <a:endParaRPr b="1" sz="3800">
              <a:latin typeface="Poppins"/>
              <a:ea typeface="Poppins"/>
              <a:cs typeface="Poppins"/>
              <a:sym typeface="Poppins"/>
            </a:endParaRPr>
          </a:p>
        </p:txBody>
      </p:sp>
      <p:pic>
        <p:nvPicPr>
          <p:cNvPr id="126" name="Google Shape;126;p19"/>
          <p:cNvPicPr preferRelativeResize="0"/>
          <p:nvPr/>
        </p:nvPicPr>
        <p:blipFill>
          <a:blip r:embed="rId4">
            <a:alphaModFix/>
          </a:blip>
          <a:stretch>
            <a:fillRect/>
          </a:stretch>
        </p:blipFill>
        <p:spPr>
          <a:xfrm>
            <a:off x="44150" y="566450"/>
            <a:ext cx="4215300" cy="3448050"/>
          </a:xfrm>
          <a:prstGeom prst="rect">
            <a:avLst/>
          </a:prstGeom>
          <a:noFill/>
          <a:ln>
            <a:noFill/>
          </a:ln>
        </p:spPr>
      </p:pic>
      <p:sp>
        <p:nvSpPr>
          <p:cNvPr id="127" name="Google Shape;12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0" name="Google Shape;840;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1" name="Google Shape;841;p82"/>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842" name="Google Shape;842;p82"/>
          <p:cNvGraphicFramePr/>
          <p:nvPr/>
        </p:nvGraphicFramePr>
        <p:xfrm>
          <a:off x="1600200" y="851288"/>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new category</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add new categories to the system.</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13</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the 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an admin needs to add a new category to the system, he can do it and update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 </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43" name="Google Shape;843;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9" name="Google Shape;849;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0" name="Google Shape;850;p83"/>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851" name="Google Shape;851;p83"/>
          <p:cNvGraphicFramePr/>
          <p:nvPr/>
        </p:nvGraphicFramePr>
        <p:xfrm>
          <a:off x="1600200" y="613175"/>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existing category</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delete existing categories from the system.</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14</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the 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Admin needs to remove an existing category from the system, he can do it. When the category is deleted, if there are accounts that belong to that category, then that category can not be deleted..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52" name="Google Shape;852;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8" name="Google Shape;858;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9" name="Google Shape;859;p84"/>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860" name="Google Shape;860;p84"/>
          <p:cNvGraphicFramePr/>
          <p:nvPr/>
        </p:nvGraphicFramePr>
        <p:xfrm>
          <a:off x="1600200" y="666750"/>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Update existing category</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 can update existing categories from the system.</a:t>
                      </a:r>
                      <a:endParaRPr b="1" sz="1200">
                        <a:latin typeface="Times New Roman"/>
                        <a:ea typeface="Times New Roman"/>
                        <a:cs typeface="Times New Roman"/>
                        <a:sym typeface="Times New Roman"/>
                      </a:endParaRPr>
                    </a:p>
                  </a:txBody>
                  <a:tcPr marT="63500" marB="63500" marR="63500" marL="63500"/>
                </a:tc>
              </a:tr>
              <a:tr h="2762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15</a:t>
                      </a:r>
                      <a:endParaRPr sz="1200">
                        <a:latin typeface="Times New Roman"/>
                        <a:ea typeface="Times New Roman"/>
                        <a:cs typeface="Times New Roman"/>
                        <a:sym typeface="Times New Roman"/>
                      </a:endParaRPr>
                    </a:p>
                  </a:txBody>
                  <a:tcPr marT="63500" marB="63500" marR="63500" marL="63500"/>
                </a:tc>
                <a:tc vMerge="1"/>
              </a:tr>
              <a:tr h="2762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Admin</a:t>
                      </a:r>
                      <a:endParaRPr sz="1200">
                        <a:latin typeface="Times New Roman"/>
                        <a:ea typeface="Times New Roman"/>
                        <a:cs typeface="Times New Roman"/>
                        <a:sym typeface="Times New Roman"/>
                      </a:endParaRPr>
                    </a:p>
                  </a:txBody>
                  <a:tcPr marT="63500" marB="63500" marR="63500" marL="63500"/>
                </a:tc>
                <a:tc hMerge="1"/>
              </a:tr>
              <a:tr h="3143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the 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Admin needs to update an existing category from the system, he can do it. When  the category is updated, the accounts belong to that category will also be updated. </a:t>
                      </a:r>
                      <a:endParaRPr sz="1200">
                        <a:latin typeface="Times New Roman"/>
                        <a:ea typeface="Times New Roman"/>
                        <a:cs typeface="Times New Roman"/>
                        <a:sym typeface="Times New Roman"/>
                      </a:endParaRPr>
                    </a:p>
                  </a:txBody>
                  <a:tcPr marT="63500" marB="63500" marR="63500" marL="63500"/>
                </a:tc>
                <a:tc hMerge="1"/>
              </a:tr>
              <a:tr h="2762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Invalid search.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61" name="Google Shape;861;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7" name="Google Shape;867;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8" name="Google Shape;868;p85"/>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869" name="Google Shape;869;p85"/>
          <p:cNvGraphicFramePr/>
          <p:nvPr/>
        </p:nvGraphicFramePr>
        <p:xfrm>
          <a:off x="1899050" y="522250"/>
          <a:ext cx="3000000" cy="3000000"/>
        </p:xfrm>
        <a:graphic>
          <a:graphicData uri="http://schemas.openxmlformats.org/drawingml/2006/table">
            <a:tbl>
              <a:tblPr>
                <a:noFill/>
                <a:tableStyleId>{69FA2987-E0A4-456D-A200-783C74AEBC84}</a:tableStyleId>
              </a:tblPr>
              <a:tblGrid>
                <a:gridCol w="1438275"/>
                <a:gridCol w="2524125"/>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Chat with Hire persons or service providers.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an issue or fact that hiring persons or service providers arise, co-admin can give advice through the chat section.</a:t>
                      </a:r>
                      <a:endParaRPr sz="1200">
                        <a:latin typeface="Times New Roman"/>
                        <a:ea typeface="Times New Roman"/>
                        <a:cs typeface="Times New Roman"/>
                        <a:sym typeface="Times New Roman"/>
                      </a:endParaRPr>
                    </a:p>
                  </a:txBody>
                  <a:tcPr marT="63500" marB="63500" marR="63500" marL="63500"/>
                </a:tc>
              </a:tr>
              <a:tr h="64382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16</a:t>
                      </a:r>
                      <a:endParaRPr sz="1200">
                        <a:latin typeface="Times New Roman"/>
                        <a:ea typeface="Times New Roman"/>
                        <a:cs typeface="Times New Roman"/>
                        <a:sym typeface="Times New Roman"/>
                      </a:endParaRPr>
                    </a:p>
                  </a:txBody>
                  <a:tcPr marT="63500" marB="63500" marR="63500" marL="63500"/>
                </a:tc>
                <a:tc vMerge="1"/>
              </a:tr>
              <a:tr h="3333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Co-admins can communicate with hire persons or service providers through the chat section.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70" name="Google Shape;870;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6" name="Google Shape;876;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7" name="Google Shape;877;p86"/>
          <p:cNvPicPr preferRelativeResize="0"/>
          <p:nvPr/>
        </p:nvPicPr>
        <p:blipFill>
          <a:blip r:embed="rId3">
            <a:alphaModFix/>
          </a:blip>
          <a:stretch>
            <a:fillRect/>
          </a:stretch>
        </p:blipFill>
        <p:spPr>
          <a:xfrm>
            <a:off x="0" y="8930"/>
            <a:ext cx="9144003" cy="5125642"/>
          </a:xfrm>
          <a:prstGeom prst="rect">
            <a:avLst/>
          </a:prstGeom>
          <a:noFill/>
          <a:ln>
            <a:noFill/>
          </a:ln>
        </p:spPr>
      </p:pic>
      <p:graphicFrame>
        <p:nvGraphicFramePr>
          <p:cNvPr id="878" name="Google Shape;878;p86"/>
          <p:cNvGraphicFramePr/>
          <p:nvPr/>
        </p:nvGraphicFramePr>
        <p:xfrm>
          <a:off x="1395413" y="538175"/>
          <a:ext cx="3000000" cy="3000000"/>
        </p:xfrm>
        <a:graphic>
          <a:graphicData uri="http://schemas.openxmlformats.org/drawingml/2006/table">
            <a:tbl>
              <a:tblPr>
                <a:noFill/>
                <a:tableStyleId>{69FA2987-E0A4-456D-A200-783C74AEBC84}</a:tableStyleId>
              </a:tblPr>
              <a:tblGrid>
                <a:gridCol w="1438275"/>
                <a:gridCol w="2524125"/>
                <a:gridCol w="2390775"/>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Chat with co-admins.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an issue or fact that needs to be clarified, hire persons and service providers can contact co-admins through the chat section.</a:t>
                      </a:r>
                      <a:endParaRPr sz="1200">
                        <a:latin typeface="Times New Roman"/>
                        <a:ea typeface="Times New Roman"/>
                        <a:cs typeface="Times New Roman"/>
                        <a:sym typeface="Times New Roman"/>
                      </a:endParaRPr>
                    </a:p>
                  </a:txBody>
                  <a:tcPr marT="63500" marB="63500" marR="63500" marL="63500"/>
                </a:tc>
              </a:tr>
              <a:tr h="6609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17</a:t>
                      </a:r>
                      <a:endParaRPr sz="1200">
                        <a:latin typeface="Times New Roman"/>
                        <a:ea typeface="Times New Roman"/>
                        <a:cs typeface="Times New Roman"/>
                        <a:sym typeface="Times New Roman"/>
                      </a:endParaRPr>
                    </a:p>
                  </a:txBody>
                  <a:tcPr marT="63500" marB="63500" marR="63500" marL="63500"/>
                </a:tc>
                <a:tc v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 or hire person.</a:t>
                      </a:r>
                      <a:endParaRPr sz="1200">
                        <a:latin typeface="Times New Roman"/>
                        <a:ea typeface="Times New Roman"/>
                        <a:cs typeface="Times New Roman"/>
                        <a:sym typeface="Times New Roman"/>
                      </a:endParaRPr>
                    </a:p>
                  </a:txBody>
                  <a:tcPr marT="63500" marB="63500" marR="63500" marL="63500"/>
                </a:tc>
                <a:tc h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service provider or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or service providers can communicate with co-admins through the chat section.</a:t>
                      </a:r>
                      <a:endParaRPr sz="1200">
                        <a:latin typeface="Times New Roman"/>
                        <a:ea typeface="Times New Roman"/>
                        <a:cs typeface="Times New Roman"/>
                        <a:sym typeface="Times New Roman"/>
                      </a:endParaRPr>
                    </a:p>
                  </a:txBody>
                  <a:tcPr marT="63500" marB="63500" marR="63500" marL="63500"/>
                </a:tc>
                <a:tc hMerge="1"/>
              </a:tr>
              <a:tr h="2133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2286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not any other matters to attend to, can logout.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79" name="Google Shape;879;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5" name="Google Shape;885;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6" name="Google Shape;886;p87"/>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887" name="Google Shape;887;p87"/>
          <p:cNvGraphicFramePr/>
          <p:nvPr/>
        </p:nvGraphicFramePr>
        <p:xfrm>
          <a:off x="1381125" y="533400"/>
          <a:ext cx="3000000" cy="3000000"/>
        </p:xfrm>
        <a:graphic>
          <a:graphicData uri="http://schemas.openxmlformats.org/drawingml/2006/table">
            <a:tbl>
              <a:tblPr>
                <a:noFill/>
                <a:tableStyleId>{69FA2987-E0A4-456D-A200-783C74AEBC84}</a:tableStyleId>
              </a:tblPr>
              <a:tblGrid>
                <a:gridCol w="1438275"/>
                <a:gridCol w="2524125"/>
                <a:gridCol w="2419350"/>
              </a:tblGrid>
              <a:tr h="3714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Chat with service providers or hire persons.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is an issue or fact that needs to be clarified, hire persons and service providers can contact each other through the chat section of the service provider.</a:t>
                      </a:r>
                      <a:endParaRPr sz="1200">
                        <a:latin typeface="Times New Roman"/>
                        <a:ea typeface="Times New Roman"/>
                        <a:cs typeface="Times New Roman"/>
                        <a:sym typeface="Times New Roman"/>
                      </a:endParaRPr>
                    </a:p>
                  </a:txBody>
                  <a:tcPr marT="63500" marB="63500" marR="63500" marL="63500"/>
                </a:tc>
              </a:tr>
              <a:tr h="8285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18</a:t>
                      </a:r>
                      <a:endParaRPr sz="1200">
                        <a:latin typeface="Times New Roman"/>
                        <a:ea typeface="Times New Roman"/>
                        <a:cs typeface="Times New Roman"/>
                        <a:sym typeface="Times New Roman"/>
                      </a:endParaRPr>
                    </a:p>
                  </a:txBody>
                  <a:tcPr marT="63500" marB="63500" marR="63500" marL="63500"/>
                </a:tc>
                <a:tc v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 or hire person.</a:t>
                      </a:r>
                      <a:endParaRPr sz="1200">
                        <a:latin typeface="Times New Roman"/>
                        <a:ea typeface="Times New Roman"/>
                        <a:cs typeface="Times New Roman"/>
                        <a:sym typeface="Times New Roman"/>
                      </a:endParaRPr>
                    </a:p>
                  </a:txBody>
                  <a:tcPr marT="63500" marB="63500" marR="63500" marL="63500"/>
                </a:tc>
                <a:tc h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service provider or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or service providers can communicate with each other through the chat section of the service provider.</a:t>
                      </a:r>
                      <a:endParaRPr sz="1200">
                        <a:latin typeface="Times New Roman"/>
                        <a:ea typeface="Times New Roman"/>
                        <a:cs typeface="Times New Roman"/>
                        <a:sym typeface="Times New Roman"/>
                      </a:endParaRPr>
                    </a:p>
                  </a:txBody>
                  <a:tcPr marT="63500" marB="63500" marR="63500" marL="63500"/>
                </a:tc>
                <a:tc hMerge="1"/>
              </a:tr>
              <a:tr h="21335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2286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 other matters to attend to, can log out.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88" name="Google Shape;888;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4" name="Google Shape;894;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5" name="Google Shape;895;p88"/>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896" name="Google Shape;896;p88"/>
          <p:cNvGraphicFramePr/>
          <p:nvPr/>
        </p:nvGraphicFramePr>
        <p:xfrm>
          <a:off x="1524000" y="522250"/>
          <a:ext cx="3000000" cy="3000000"/>
        </p:xfrm>
        <a:graphic>
          <a:graphicData uri="http://schemas.openxmlformats.org/drawingml/2006/table">
            <a:tbl>
              <a:tblPr>
                <a:noFill/>
                <a:tableStyleId>{69FA2987-E0A4-456D-A200-783C74AEBC84}</a:tableStyleId>
              </a:tblPr>
              <a:tblGrid>
                <a:gridCol w="1438275"/>
                <a:gridCol w="2524125"/>
                <a:gridCol w="21336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Deactivate the account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 can deactivate their account if they do not want to be available in the system anymore.</a:t>
                      </a:r>
                      <a:endParaRPr b="1"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19</a:t>
                      </a:r>
                      <a:endParaRPr sz="1200">
                        <a:latin typeface="Times New Roman"/>
                        <a:ea typeface="Times New Roman"/>
                        <a:cs typeface="Times New Roman"/>
                        <a:sym typeface="Times New Roman"/>
                      </a:endParaRPr>
                    </a:p>
                  </a:txBody>
                  <a:tcPr marT="63500" marB="63500" marR="63500" marL="63500"/>
                </a:tc>
                <a:tc vMerge="1"/>
              </a:tr>
              <a:tr h="257175">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048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 in as a service provider or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 can close their account if they do not want to be available in the system anymore by selecting the reason for account deactivation. Data will be deleted from the database.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select reasons through provided reasons.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no other matters to attend to, the account is deactivated. </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897" name="Google Shape;897;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03" name="Google Shape;903;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4" name="Google Shape;904;p89"/>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905" name="Google Shape;905;p89"/>
          <p:cNvGraphicFramePr/>
          <p:nvPr/>
        </p:nvGraphicFramePr>
        <p:xfrm>
          <a:off x="1504950" y="904875"/>
          <a:ext cx="3000000" cy="3000000"/>
        </p:xfrm>
        <a:graphic>
          <a:graphicData uri="http://schemas.openxmlformats.org/drawingml/2006/table">
            <a:tbl>
              <a:tblPr>
                <a:noFill/>
                <a:tableStyleId>{69FA2987-E0A4-456D-A200-783C74AEBC84}</a:tableStyleId>
              </a:tblPr>
              <a:tblGrid>
                <a:gridCol w="1447800"/>
                <a:gridCol w="2514600"/>
                <a:gridCol w="21717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Create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create job posts according to their perspectives.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hire person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create job posts after selecting relevant categories.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select a category.</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created and can be viewed.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06" name="Google Shape;906;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2" name="Google Shape;912;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3" name="Google Shape;913;p90"/>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914" name="Google Shape;914;p90"/>
          <p:cNvGraphicFramePr/>
          <p:nvPr/>
        </p:nvGraphicFramePr>
        <p:xfrm>
          <a:off x="1600200" y="947738"/>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or edit a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delete or edit job posts according to their perspective.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21</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hire person account and a post must be created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can delete or edit job posts after creating them.</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post is deleted or edited.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15" name="Google Shape;915;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1" name="Google Shape;921;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2" name="Google Shape;922;p91"/>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23" name="Google Shape;923;p91"/>
          <p:cNvGraphicFramePr/>
          <p:nvPr/>
        </p:nvGraphicFramePr>
        <p:xfrm>
          <a:off x="1600200" y="947738"/>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Share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who can share their job posts through facebook.</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22</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hire person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can share their job posts through facebook.</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login into the relevant facebook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shared.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24" name="Google Shape;924;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0"/>
          <p:cNvPicPr preferRelativeResize="0"/>
          <p:nvPr/>
        </p:nvPicPr>
        <p:blipFill rotWithShape="1">
          <a:blip r:embed="rId3">
            <a:alphaModFix/>
          </a:blip>
          <a:srcRect b="0" l="0" r="0" t="1854"/>
          <a:stretch/>
        </p:blipFill>
        <p:spPr>
          <a:xfrm flipH="1">
            <a:off x="-178748" y="-29350"/>
            <a:ext cx="9375273" cy="5172849"/>
          </a:xfrm>
          <a:prstGeom prst="rect">
            <a:avLst/>
          </a:prstGeom>
          <a:noFill/>
          <a:ln>
            <a:noFill/>
          </a:ln>
        </p:spPr>
      </p:pic>
      <p:sp>
        <p:nvSpPr>
          <p:cNvPr id="135" name="Google Shape;135;p20"/>
          <p:cNvSpPr txBox="1"/>
          <p:nvPr/>
        </p:nvSpPr>
        <p:spPr>
          <a:xfrm>
            <a:off x="185500" y="129575"/>
            <a:ext cx="617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Poppins"/>
                <a:ea typeface="Poppins"/>
                <a:cs typeface="Poppins"/>
                <a:sym typeface="Poppins"/>
              </a:rPr>
              <a:t>In-SCOPE</a:t>
            </a:r>
            <a:endParaRPr b="1" sz="3200">
              <a:latin typeface="Poppins"/>
              <a:ea typeface="Poppins"/>
              <a:cs typeface="Poppins"/>
              <a:sym typeface="Poppins"/>
            </a:endParaRPr>
          </a:p>
        </p:txBody>
      </p:sp>
      <p:sp>
        <p:nvSpPr>
          <p:cNvPr id="136" name="Google Shape;136;p20"/>
          <p:cNvSpPr txBox="1"/>
          <p:nvPr/>
        </p:nvSpPr>
        <p:spPr>
          <a:xfrm>
            <a:off x="1264100" y="771525"/>
            <a:ext cx="4488900" cy="4002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Only a web application will be made.</a:t>
            </a:r>
            <a:endParaRPr sz="1600">
              <a:latin typeface="Poppins"/>
              <a:ea typeface="Poppins"/>
              <a:cs typeface="Poppins"/>
              <a:sym typeface="Poppins"/>
            </a:endParaRPr>
          </a:p>
        </p:txBody>
      </p:sp>
      <p:sp>
        <p:nvSpPr>
          <p:cNvPr id="137" name="Google Shape;137;p20"/>
          <p:cNvSpPr txBox="1"/>
          <p:nvPr/>
        </p:nvSpPr>
        <p:spPr>
          <a:xfrm>
            <a:off x="1264100" y="1228675"/>
            <a:ext cx="7568100" cy="266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The functionality will be limited to,</a:t>
            </a:r>
            <a:endParaRPr>
              <a:solidFill>
                <a:schemeClr val="dk1"/>
              </a:solidFill>
              <a:latin typeface="Poppins"/>
              <a:ea typeface="Poppins"/>
              <a:cs typeface="Poppins"/>
              <a:sym typeface="Poppins"/>
            </a:endParaRPr>
          </a:p>
          <a:p>
            <a:pPr indent="-317500" lvl="1" marL="9144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Contacting the service provider, rating, reviewing, and reporting functionalities for the hire person.</a:t>
            </a:r>
            <a:endParaRPr>
              <a:solidFill>
                <a:schemeClr val="dk1"/>
              </a:solidFill>
              <a:latin typeface="Poppins"/>
              <a:ea typeface="Poppins"/>
              <a:cs typeface="Poppins"/>
              <a:sym typeface="Poppins"/>
            </a:endParaRPr>
          </a:p>
          <a:p>
            <a:pPr indent="-317500" lvl="1" marL="9144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Contact the hire persons for the service provider.</a:t>
            </a:r>
            <a:endParaRPr>
              <a:solidFill>
                <a:schemeClr val="dk1"/>
              </a:solidFill>
              <a:latin typeface="Poppins"/>
              <a:ea typeface="Poppins"/>
              <a:cs typeface="Poppins"/>
              <a:sym typeface="Poppins"/>
            </a:endParaRPr>
          </a:p>
          <a:p>
            <a:pPr indent="-317500" lvl="1" marL="9144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Manage co-admins, service providers, and Hire persons, manage website, report generation for the Admin.</a:t>
            </a:r>
            <a:endParaRPr>
              <a:solidFill>
                <a:schemeClr val="dk1"/>
              </a:solidFill>
              <a:latin typeface="Poppins"/>
              <a:ea typeface="Poppins"/>
              <a:cs typeface="Poppins"/>
              <a:sym typeface="Poppins"/>
            </a:endParaRPr>
          </a:p>
          <a:p>
            <a:pPr indent="-317500" lvl="1" marL="9144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Manage service providers and hire persons, handle the advertisements through the system, manage Q&amp;A sessions for co-admin</a:t>
            </a:r>
            <a:endParaRPr sz="1600">
              <a:solidFill>
                <a:schemeClr val="dk1"/>
              </a:solidFill>
              <a:latin typeface="Poppins"/>
              <a:ea typeface="Poppins"/>
              <a:cs typeface="Poppins"/>
              <a:sym typeface="Poppins"/>
            </a:endParaRPr>
          </a:p>
        </p:txBody>
      </p:sp>
      <p:sp>
        <p:nvSpPr>
          <p:cNvPr id="138" name="Google Shape;138;p20"/>
          <p:cNvSpPr txBox="1"/>
          <p:nvPr/>
        </p:nvSpPr>
        <p:spPr>
          <a:xfrm>
            <a:off x="1225250" y="3714475"/>
            <a:ext cx="7645800" cy="10467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The system will provide filtering criteria when searching service providers or job posts.</a:t>
            </a:r>
            <a:endParaRPr>
              <a:solidFill>
                <a:schemeClr val="dk1"/>
              </a:solidFill>
              <a:latin typeface="Poppins"/>
              <a:ea typeface="Poppins"/>
              <a:cs typeface="Poppins"/>
              <a:sym typeface="Poppins"/>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A sandbox will be used for the online payment model (for advertisements).</a:t>
            </a:r>
            <a:endParaRPr sz="1600">
              <a:latin typeface="Poppins"/>
              <a:ea typeface="Poppins"/>
              <a:cs typeface="Poppins"/>
              <a:sym typeface="Poppins"/>
            </a:endParaRPr>
          </a:p>
        </p:txBody>
      </p:sp>
      <p:sp>
        <p:nvSpPr>
          <p:cNvPr id="139" name="Google Shape;13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0" name="Google Shape;930;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1" name="Google Shape;931;p92"/>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932" name="Google Shape;932;p92"/>
          <p:cNvGraphicFramePr/>
          <p:nvPr/>
        </p:nvGraphicFramePr>
        <p:xfrm>
          <a:off x="1600200" y="947738"/>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Create an achievement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create achievement posts according to their perspectives.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23</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service provider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create achievement posts.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created and can be viewed.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33" name="Google Shape;933;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9" name="Google Shape;939;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0" name="Google Shape;940;p93"/>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41" name="Google Shape;941;p93"/>
          <p:cNvGraphicFramePr/>
          <p:nvPr/>
        </p:nvGraphicFramePr>
        <p:xfrm>
          <a:off x="1600200" y="533400"/>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or edit an achievement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delete or edit achievement posts according to their perspectives.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24</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service provider account and a post must be created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delete or edit their achievement posts created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deleted or edited.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42" name="Google Shape;942;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8" name="Google Shape;948;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9" name="Google Shape;949;p94"/>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950" name="Google Shape;950;p94"/>
          <p:cNvGraphicFramePr/>
          <p:nvPr/>
        </p:nvGraphicFramePr>
        <p:xfrm>
          <a:off x="1600200" y="79847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Share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share their achievement posts through facebook.</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25</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service provider account and post must be created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share their achievement posts through facebook.</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login into the relevant facebook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shared.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51" name="Google Shape;951;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57" name="Google Shape;957;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8" name="Google Shape;958;p95"/>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59" name="Google Shape;959;p95"/>
          <p:cNvGraphicFramePr/>
          <p:nvPr/>
        </p:nvGraphicFramePr>
        <p:xfrm>
          <a:off x="1600200" y="8096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Manage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 can manage both posts including job posts and achievement posts.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26</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Co-admin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are posts that are not related to the system, the co-admin can delete those posts.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Post is deleted.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60" name="Google Shape;960;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6" name="Google Shape;966;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7" name="Google Shape;967;p96"/>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968" name="Google Shape;968;p96"/>
          <p:cNvGraphicFramePr/>
          <p:nvPr/>
        </p:nvGraphicFramePr>
        <p:xfrm>
          <a:off x="1600200" y="8096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Rate and review service provider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rate and review service providers in the service provider’s profile.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27</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can rate and review the service providers. These two options are available in service providers profiles.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Rate is done and review is created.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69" name="Google Shape;969;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5" name="Google Shape;975;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6" name="Google Shape;976;p97"/>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77" name="Google Shape;977;p97"/>
          <p:cNvGraphicFramePr/>
          <p:nvPr/>
        </p:nvGraphicFramePr>
        <p:xfrm>
          <a:off x="1600200" y="8096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Report service provider</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people can report service providers in the service provider’s profile.</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28</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can rate and review service providers. These two options are available in service provider profiles.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Rate is done and review is done..</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78" name="Google Shape;978;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4" name="Google Shape;984;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5" name="Google Shape;985;p98"/>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986" name="Google Shape;986;p98"/>
          <p:cNvGraphicFramePr/>
          <p:nvPr/>
        </p:nvGraphicFramePr>
        <p:xfrm>
          <a:off x="1600200" y="8096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Send an invitation.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can send an invitation to the service provider.</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29</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 and should be in the service provider’s profile.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 hire person can send an invitation to the service provider by filling in relevant details.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fill out the invitation details.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Invitation is sent. </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87" name="Google Shape;987;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3" name="Google Shape;993;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4" name="Google Shape;994;p99"/>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995" name="Google Shape;995;p99"/>
          <p:cNvGraphicFramePr/>
          <p:nvPr/>
        </p:nvGraphicFramePr>
        <p:xfrm>
          <a:off x="1600200" y="8096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Cancel an invitation.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can cancel the previously sent invitation to the service provider.</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30</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a person.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Hired person can cancel the previously sent invitation to the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Invitation is canceled. </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996" name="Google Shape;996;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2" name="Google Shape;1002;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3" name="Google Shape;1003;p100"/>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1004" name="Google Shape;1004;p100"/>
          <p:cNvGraphicFramePr/>
          <p:nvPr/>
        </p:nvGraphicFramePr>
        <p:xfrm>
          <a:off x="1600200" y="7441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Accept or reject job apply for a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can accept or reject job applications sent by service providers.</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31</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a person.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 in as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Hire person can send an invitation to the service provider by filling relevant details.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Job application is accepted or rejected.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1005" name="Google Shape;1005;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1" name="Google Shape;1011;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2" name="Google Shape;1012;p101"/>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1013" name="Google Shape;1013;p101"/>
          <p:cNvGraphicFramePr/>
          <p:nvPr/>
        </p:nvGraphicFramePr>
        <p:xfrm>
          <a:off x="1513300" y="7203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Apply for a job post.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service provider can apply for a job post created by a hire person.</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 in through a service provider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service provider can apply for a job post created by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 not fill in relevant details.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Job apply is sent.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1014" name="Google Shape;1014;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 name="Google Shape;14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1"/>
          <p:cNvPicPr preferRelativeResize="0"/>
          <p:nvPr/>
        </p:nvPicPr>
        <p:blipFill>
          <a:blip r:embed="rId4">
            <a:alphaModFix/>
          </a:blip>
          <a:stretch>
            <a:fillRect/>
          </a:stretch>
        </p:blipFill>
        <p:spPr>
          <a:xfrm>
            <a:off x="0" y="0"/>
            <a:ext cx="9144003" cy="5143501"/>
          </a:xfrm>
          <a:prstGeom prst="rect">
            <a:avLst/>
          </a:prstGeom>
          <a:noFill/>
          <a:ln>
            <a:noFill/>
          </a:ln>
        </p:spPr>
      </p:pic>
      <p:sp>
        <p:nvSpPr>
          <p:cNvPr id="147" name="Google Shape;147;p21"/>
          <p:cNvSpPr txBox="1"/>
          <p:nvPr/>
        </p:nvSpPr>
        <p:spPr>
          <a:xfrm>
            <a:off x="311700" y="736775"/>
            <a:ext cx="5612100" cy="4002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t/>
            </a:r>
            <a:endParaRPr/>
          </a:p>
        </p:txBody>
      </p:sp>
      <p:sp>
        <p:nvSpPr>
          <p:cNvPr id="148" name="Google Shape;148;p21"/>
          <p:cNvSpPr txBox="1"/>
          <p:nvPr/>
        </p:nvSpPr>
        <p:spPr>
          <a:xfrm>
            <a:off x="1454650" y="1836375"/>
            <a:ext cx="6561900" cy="13467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There is no function that automates the payment units through the system such as doing payments for the service provider through the system. </a:t>
            </a:r>
            <a:endParaRPr>
              <a:solidFill>
                <a:schemeClr val="dk1"/>
              </a:solidFill>
              <a:latin typeface="Poppins"/>
              <a:ea typeface="Poppins"/>
              <a:cs typeface="Poppins"/>
              <a:sym typeface="Poppins"/>
            </a:endParaRPr>
          </a:p>
        </p:txBody>
      </p:sp>
      <p:sp>
        <p:nvSpPr>
          <p:cNvPr id="149" name="Google Shape;149;p21"/>
          <p:cNvSpPr txBox="1"/>
          <p:nvPr/>
        </p:nvSpPr>
        <p:spPr>
          <a:xfrm>
            <a:off x="673375" y="1282275"/>
            <a:ext cx="283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Poppins"/>
                <a:ea typeface="Poppins"/>
                <a:cs typeface="Poppins"/>
                <a:sym typeface="Poppins"/>
              </a:rPr>
              <a:t>Out-SCOPE</a:t>
            </a:r>
            <a:endParaRPr b="1" sz="3200">
              <a:latin typeface="Poppins"/>
              <a:ea typeface="Poppins"/>
              <a:cs typeface="Poppins"/>
              <a:sym typeface="Poppins"/>
            </a:endParaRPr>
          </a:p>
        </p:txBody>
      </p:sp>
      <p:sp>
        <p:nvSpPr>
          <p:cNvPr id="150" name="Google Shape;15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0" name="Google Shape;1020;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1" name="Google Shape;1021;p102"/>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1022" name="Google Shape;1022;p102"/>
          <p:cNvGraphicFramePr/>
          <p:nvPr/>
        </p:nvGraphicFramePr>
        <p:xfrm>
          <a:off x="1600200" y="8096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Accept or reject job invitation.</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accept or reject job invitations sent by a Hire person.</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33</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through a service provider account.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Service providers can accept or reject job invitations sent by a Hire person.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Job invitation is accepted or rejected. </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1023" name="Google Shape;1023;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9" name="Google Shape;1029;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0" name="Google Shape;1030;p103"/>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1031" name="Google Shape;1031;p103"/>
          <p:cNvGraphicFramePr/>
          <p:nvPr/>
        </p:nvGraphicFramePr>
        <p:xfrm>
          <a:off x="1600200" y="8096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Q&amp;A</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and service providers can add Q&amp;A in the Q&amp;A section.</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34</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 or a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Both hire persons and service providers can publish their questions in the Q&amp;A session as well as can reply to the questions.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Q&amp;A is published.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1032" name="Google Shape;1032;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8" name="Google Shape;1038;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9" name="Google Shape;1039;p104"/>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1040" name="Google Shape;1040;p104"/>
          <p:cNvGraphicFramePr/>
          <p:nvPr/>
        </p:nvGraphicFramePr>
        <p:xfrm>
          <a:off x="1600200" y="671513"/>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Delete Q&amp;A</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persons and service providers can delete Q&amp;A in the Q&amp;A section.</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35</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 or a service provider./Q&amp;A must be published before.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Both hire persons and service providers can delete their published questions in the Q&amp;A session as well as delete replies to the questions.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Q&amp;A is deleted.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1041" name="Google Shape;1041;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7" name="Google Shape;1047;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8" name="Google Shape;1048;p105"/>
          <p:cNvPicPr preferRelativeResize="0"/>
          <p:nvPr/>
        </p:nvPicPr>
        <p:blipFill rotWithShape="1">
          <a:blip r:embed="rId3">
            <a:alphaModFix/>
          </a:blip>
          <a:srcRect b="0" l="0" r="0" t="6129"/>
          <a:stretch/>
        </p:blipFill>
        <p:spPr>
          <a:xfrm>
            <a:off x="0" y="-11150"/>
            <a:ext cx="9144003" cy="5143501"/>
          </a:xfrm>
          <a:prstGeom prst="rect">
            <a:avLst/>
          </a:prstGeom>
          <a:noFill/>
          <a:ln>
            <a:noFill/>
          </a:ln>
        </p:spPr>
      </p:pic>
      <p:graphicFrame>
        <p:nvGraphicFramePr>
          <p:cNvPr id="1049" name="Google Shape;1049;p105"/>
          <p:cNvGraphicFramePr/>
          <p:nvPr/>
        </p:nvGraphicFramePr>
        <p:xfrm>
          <a:off x="1600200" y="809625"/>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Manage Q&amp;A sessions.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 can delete Q&amp;A s in the Q &amp; A section.</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36</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co-admin.</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there are Q&amp;As which are not related to the system, the co-admin can delete those Q&amp;A from the system.</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Q&amp;A is deleted</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1050" name="Google Shape;1050;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6" name="Google Shape;1056;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7" name="Google Shape;1057;p106"/>
          <p:cNvPicPr preferRelativeResize="0"/>
          <p:nvPr/>
        </p:nvPicPr>
        <p:blipFill>
          <a:blip r:embed="rId3">
            <a:alphaModFix/>
          </a:blip>
          <a:stretch>
            <a:fillRect/>
          </a:stretch>
        </p:blipFill>
        <p:spPr>
          <a:xfrm>
            <a:off x="0" y="11162"/>
            <a:ext cx="9144003" cy="5121177"/>
          </a:xfrm>
          <a:prstGeom prst="rect">
            <a:avLst/>
          </a:prstGeom>
          <a:noFill/>
          <a:ln>
            <a:noFill/>
          </a:ln>
        </p:spPr>
      </p:pic>
      <p:graphicFrame>
        <p:nvGraphicFramePr>
          <p:cNvPr id="1058" name="Google Shape;1058;p106"/>
          <p:cNvGraphicFramePr/>
          <p:nvPr/>
        </p:nvGraphicFramePr>
        <p:xfrm>
          <a:off x="1600200" y="533400"/>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Ask for a advertisement</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Both hired persons or service providers can request for their image(png or jpeg format) advertisement.</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37</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Login as a hire person or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Both hired persons or service providers can request for their image(png or jpeg format) advertisement.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Did not fill the required sections.</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Request is sent.</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1059" name="Google Shape;1059;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5" name="Google Shape;1065;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6" name="Google Shape;1066;p107"/>
          <p:cNvPicPr preferRelativeResize="0"/>
          <p:nvPr/>
        </p:nvPicPr>
        <p:blipFill>
          <a:blip r:embed="rId3">
            <a:alphaModFix/>
          </a:blip>
          <a:stretch>
            <a:fillRect/>
          </a:stretch>
        </p:blipFill>
        <p:spPr>
          <a:xfrm>
            <a:off x="0" y="2232"/>
            <a:ext cx="9144003" cy="5139037"/>
          </a:xfrm>
          <a:prstGeom prst="rect">
            <a:avLst/>
          </a:prstGeom>
          <a:noFill/>
          <a:ln>
            <a:noFill/>
          </a:ln>
        </p:spPr>
      </p:pic>
      <p:graphicFrame>
        <p:nvGraphicFramePr>
          <p:cNvPr id="1067" name="Google Shape;1067;p107"/>
          <p:cNvGraphicFramePr/>
          <p:nvPr/>
        </p:nvGraphicFramePr>
        <p:xfrm>
          <a:off x="1600200" y="947738"/>
          <a:ext cx="3000000" cy="3000000"/>
        </p:xfrm>
        <a:graphic>
          <a:graphicData uri="http://schemas.openxmlformats.org/drawingml/2006/table">
            <a:tbl>
              <a:tblPr>
                <a:noFill/>
                <a:tableStyleId>{69FA2987-E0A4-456D-A200-783C74AEBC84}</a:tableStyleId>
              </a:tblPr>
              <a:tblGrid>
                <a:gridCol w="1447800"/>
                <a:gridCol w="2514600"/>
                <a:gridCol w="1981200"/>
              </a:tblGrid>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Online advanced payments.</a:t>
                      </a:r>
                      <a:endParaRPr sz="1200">
                        <a:latin typeface="Times New Roman"/>
                        <a:ea typeface="Times New Roman"/>
                        <a:cs typeface="Times New Roman"/>
                        <a:sym typeface="Times New Roman"/>
                      </a:endParaRPr>
                    </a:p>
                  </a:txBody>
                  <a:tcPr marT="63500" marB="63500" marR="63500" marL="63500"/>
                </a:tc>
                <a:tc rowSpan="2">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Summery</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Can pay advance even online (quality)</a:t>
                      </a:r>
                      <a:endParaRPr sz="1200">
                        <a:latin typeface="Times New Roman"/>
                        <a:ea typeface="Times New Roman"/>
                        <a:cs typeface="Times New Roman"/>
                        <a:sym typeface="Times New Roman"/>
                      </a:endParaRPr>
                    </a:p>
                  </a:txBody>
                  <a:tcPr marT="63500" marB="63500" marR="63500" marL="63500"/>
                </a:tc>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Use Case ID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38</a:t>
                      </a:r>
                      <a:endParaRPr sz="1200">
                        <a:latin typeface="Times New Roman"/>
                        <a:ea typeface="Times New Roman"/>
                        <a:cs typeface="Times New Roman"/>
                        <a:sym typeface="Times New Roman"/>
                      </a:endParaRPr>
                    </a:p>
                  </a:txBody>
                  <a:tcPr marT="63500" marB="63500" marR="63500" marL="63500"/>
                </a:tc>
                <a:tc v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Actors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Hire person, Service provider</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Should be in “Apply advertisement”</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Users can select a payment method and pay the advance. All authentication will be handled by the online payment module.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Exception</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Payment method error, Insufficient balance.</a:t>
                      </a:r>
                      <a:endParaRPr sz="1200">
                        <a:latin typeface="Times New Roman"/>
                        <a:ea typeface="Times New Roman"/>
                        <a:cs typeface="Times New Roman"/>
                        <a:sym typeface="Times New Roman"/>
                      </a:endParaRPr>
                    </a:p>
                  </a:txBody>
                  <a:tcPr marT="63500" marB="63500" marR="63500" marL="63500"/>
                </a:tc>
                <a:tc hMerge="1"/>
              </a:tr>
              <a:tr h="381000">
                <a:tc>
                  <a:txBody>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Post Conditions</a:t>
                      </a:r>
                      <a:endParaRPr b="1" sz="1200">
                        <a:latin typeface="Times New Roman"/>
                        <a:ea typeface="Times New Roman"/>
                        <a:cs typeface="Times New Roman"/>
                        <a:sym typeface="Times New Roman"/>
                      </a:endParaRPr>
                    </a:p>
                  </a:txBody>
                  <a:tcPr marT="63500" marB="63500" marR="63500" marL="63500"/>
                </a:tc>
                <a:tc gridSpan="2">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success: perform transaction</a:t>
                      </a:r>
                      <a:endParaRPr sz="1200">
                        <a:latin typeface="Times New Roman"/>
                        <a:ea typeface="Times New Roman"/>
                        <a:cs typeface="Times New Roman"/>
                        <a:sym typeface="Times New Roman"/>
                      </a:endParaRPr>
                    </a:p>
                  </a:txBody>
                  <a:tcPr marT="63500" marB="63500" marR="63500" marL="63500"/>
                </a:tc>
                <a:tc hMerge="1"/>
              </a:tr>
            </a:tbl>
          </a:graphicData>
        </a:graphic>
      </p:graphicFrame>
      <p:sp>
        <p:nvSpPr>
          <p:cNvPr id="1068" name="Google Shape;1068;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4" name="Google Shape;1074;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5" name="Google Shape;1075;p108"/>
          <p:cNvPicPr preferRelativeResize="0"/>
          <p:nvPr/>
        </p:nvPicPr>
        <p:blipFill>
          <a:blip r:embed="rId3">
            <a:alphaModFix/>
          </a:blip>
          <a:stretch>
            <a:fillRect/>
          </a:stretch>
        </p:blipFill>
        <p:spPr>
          <a:xfrm>
            <a:off x="0" y="11162"/>
            <a:ext cx="9144003" cy="5121177"/>
          </a:xfrm>
          <a:prstGeom prst="rect">
            <a:avLst/>
          </a:prstGeom>
          <a:noFill/>
          <a:ln>
            <a:noFill/>
          </a:ln>
        </p:spPr>
      </p:pic>
      <p:sp>
        <p:nvSpPr>
          <p:cNvPr id="1076" name="Google Shape;1076;p108"/>
          <p:cNvSpPr txBox="1"/>
          <p:nvPr/>
        </p:nvSpPr>
        <p:spPr>
          <a:xfrm>
            <a:off x="1832125" y="1938775"/>
            <a:ext cx="684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u="sng">
                <a:solidFill>
                  <a:schemeClr val="hlink"/>
                </a:solidFill>
                <a:latin typeface="Poppins"/>
                <a:ea typeface="Poppins"/>
                <a:cs typeface="Poppins"/>
                <a:sym typeface="Poppins"/>
                <a:hlinkClick r:id="rId4"/>
              </a:rPr>
              <a:t>ACTIVITY </a:t>
            </a:r>
            <a:r>
              <a:rPr b="1" lang="en" sz="4000" u="sng">
                <a:solidFill>
                  <a:schemeClr val="hlink"/>
                </a:solidFill>
                <a:latin typeface="Poppins"/>
                <a:ea typeface="Poppins"/>
                <a:cs typeface="Poppins"/>
                <a:sym typeface="Poppins"/>
                <a:hlinkClick r:id="rId5"/>
              </a:rPr>
              <a:t>DIAGRAMS</a:t>
            </a:r>
            <a:endParaRPr b="1" sz="4100">
              <a:latin typeface="Poppins"/>
              <a:ea typeface="Poppins"/>
              <a:cs typeface="Poppins"/>
              <a:sym typeface="Poppins"/>
            </a:endParaRPr>
          </a:p>
        </p:txBody>
      </p:sp>
      <p:sp>
        <p:nvSpPr>
          <p:cNvPr id="1077" name="Google Shape;1077;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3" name="Google Shape;1083;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4" name="Google Shape;1084;p109"/>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085" name="Google Shape;1085;p109"/>
          <p:cNvPicPr preferRelativeResize="0"/>
          <p:nvPr/>
        </p:nvPicPr>
        <p:blipFill>
          <a:blip r:embed="rId4">
            <a:alphaModFix/>
          </a:blip>
          <a:stretch>
            <a:fillRect/>
          </a:stretch>
        </p:blipFill>
        <p:spPr>
          <a:xfrm>
            <a:off x="1784900" y="178650"/>
            <a:ext cx="4908001" cy="4786201"/>
          </a:xfrm>
          <a:prstGeom prst="rect">
            <a:avLst/>
          </a:prstGeom>
          <a:noFill/>
          <a:ln>
            <a:noFill/>
          </a:ln>
        </p:spPr>
      </p:pic>
      <p:sp>
        <p:nvSpPr>
          <p:cNvPr id="1086" name="Google Shape;1086;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92" name="Google Shape;1092;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3" name="Google Shape;1093;p110"/>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094" name="Google Shape;1094;p110"/>
          <p:cNvPicPr preferRelativeResize="0"/>
          <p:nvPr/>
        </p:nvPicPr>
        <p:blipFill>
          <a:blip r:embed="rId4">
            <a:alphaModFix/>
          </a:blip>
          <a:stretch>
            <a:fillRect/>
          </a:stretch>
        </p:blipFill>
        <p:spPr>
          <a:xfrm>
            <a:off x="2275025" y="243000"/>
            <a:ext cx="4341676" cy="4783401"/>
          </a:xfrm>
          <a:prstGeom prst="rect">
            <a:avLst/>
          </a:prstGeom>
          <a:noFill/>
          <a:ln>
            <a:noFill/>
          </a:ln>
        </p:spPr>
      </p:pic>
      <p:sp>
        <p:nvSpPr>
          <p:cNvPr id="1095" name="Google Shape;1095;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1" name="Google Shape;1101;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2" name="Google Shape;1102;p111"/>
          <p:cNvPicPr preferRelativeResize="0"/>
          <p:nvPr/>
        </p:nvPicPr>
        <p:blipFill>
          <a:blip r:embed="rId3">
            <a:alphaModFix/>
          </a:blip>
          <a:stretch>
            <a:fillRect/>
          </a:stretch>
        </p:blipFill>
        <p:spPr>
          <a:xfrm>
            <a:off x="0" y="2232"/>
            <a:ext cx="9144003" cy="5139037"/>
          </a:xfrm>
          <a:prstGeom prst="rect">
            <a:avLst/>
          </a:prstGeom>
          <a:noFill/>
          <a:ln>
            <a:noFill/>
          </a:ln>
        </p:spPr>
      </p:pic>
      <p:pic>
        <p:nvPicPr>
          <p:cNvPr id="1103" name="Google Shape;1103;p111"/>
          <p:cNvPicPr preferRelativeResize="0"/>
          <p:nvPr/>
        </p:nvPicPr>
        <p:blipFill>
          <a:blip r:embed="rId4">
            <a:alphaModFix/>
          </a:blip>
          <a:stretch>
            <a:fillRect/>
          </a:stretch>
        </p:blipFill>
        <p:spPr>
          <a:xfrm>
            <a:off x="1223963" y="433388"/>
            <a:ext cx="6010275" cy="4391025"/>
          </a:xfrm>
          <a:prstGeom prst="rect">
            <a:avLst/>
          </a:prstGeom>
          <a:noFill/>
          <a:ln>
            <a:noFill/>
          </a:ln>
        </p:spPr>
      </p:pic>
      <p:pic>
        <p:nvPicPr>
          <p:cNvPr id="1104" name="Google Shape;1104;p111"/>
          <p:cNvPicPr preferRelativeResize="0"/>
          <p:nvPr/>
        </p:nvPicPr>
        <p:blipFill>
          <a:blip r:embed="rId5">
            <a:alphaModFix/>
          </a:blip>
          <a:stretch>
            <a:fillRect/>
          </a:stretch>
        </p:blipFill>
        <p:spPr>
          <a:xfrm>
            <a:off x="1716438" y="396338"/>
            <a:ext cx="6010275" cy="4391025"/>
          </a:xfrm>
          <a:prstGeom prst="rect">
            <a:avLst/>
          </a:prstGeom>
          <a:noFill/>
          <a:ln>
            <a:noFill/>
          </a:ln>
        </p:spPr>
      </p:pic>
      <p:sp>
        <p:nvSpPr>
          <p:cNvPr id="1105" name="Google Shape;1105;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